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3" r:id="rId6"/>
    <p:sldId id="265" r:id="rId7"/>
    <p:sldId id="264" r:id="rId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59595"/>
    <a:srgbClr val="3D85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99"/>
  </p:normalViewPr>
  <p:slideViewPr>
    <p:cSldViewPr snapToGrid="0">
      <p:cViewPr>
        <p:scale>
          <a:sx n="90" d="100"/>
          <a:sy n="90" d="100"/>
        </p:scale>
        <p:origin x="2280" y="9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tiff>
</file>

<file path=ppt/media/image2.tiff>
</file>

<file path=ppt/media/image3.png>
</file>

<file path=ppt/media/image4.png>
</file>

<file path=ppt/media/image5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6e3415995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6e3415995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65b9b7266d_0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65b9b7266d_0_2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Show one at a time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colors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Conjunction of predicates over the symbolic representation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6e34159953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6e34159953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7cf30b7266_3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7cf30b7266_3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Show a picture of the symbolic execution now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6e34159953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6e34159953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65c6802741_0_5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65c6802741_0_5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Show a picture of the symbolic execution now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Motivating Example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9D39C16A-5F89-284F-95A4-D3A6F538EAFC}"/>
              </a:ext>
            </a:extLst>
          </p:cNvPr>
          <p:cNvGrpSpPr/>
          <p:nvPr/>
        </p:nvGrpSpPr>
        <p:grpSpPr>
          <a:xfrm>
            <a:off x="-2066125" y="807002"/>
            <a:ext cx="11433149" cy="4784300"/>
            <a:chOff x="-2066125" y="807002"/>
            <a:chExt cx="11433149" cy="4784300"/>
          </a:xfrm>
        </p:grpSpPr>
        <p:sp>
          <p:nvSpPr>
            <p:cNvPr id="59" name="Google Shape;59;p14"/>
            <p:cNvSpPr txBox="1"/>
            <p:nvPr/>
          </p:nvSpPr>
          <p:spPr>
            <a:xfrm>
              <a:off x="-2066125" y="4012421"/>
              <a:ext cx="2724219" cy="157888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dirty="0">
                  <a:latin typeface="Georgia"/>
                  <a:ea typeface="Georgia"/>
                  <a:cs typeface="Georgia"/>
                  <a:sym typeface="Georgia"/>
                </a:rPr>
                <a:t>Program 1:</a:t>
              </a:r>
              <a:endParaRPr sz="1200" b="1" dirty="0">
                <a:latin typeface="Georgia"/>
                <a:ea typeface="Georgia"/>
                <a:cs typeface="Georgia"/>
                <a:sym typeface="Georgia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00" dirty="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latin typeface="Courier" pitchFamily="2" charset="0"/>
                  <a:ea typeface="Roboto Mono"/>
                  <a:cs typeface="Roboto Mono"/>
                  <a:sym typeface="Roboto Mono"/>
                </a:rPr>
                <a:t> color(</a:t>
              </a:r>
              <a:r>
                <a:rPr lang="en" sz="1200" dirty="0">
                  <a:solidFill>
                    <a:srgbClr val="3D85C6"/>
                  </a:solidFill>
                  <a:latin typeface="Courier" pitchFamily="2" charset="0"/>
                  <a:ea typeface="Roboto Mono"/>
                  <a:cs typeface="Roboto Mono"/>
                  <a:sym typeface="Roboto Mono"/>
                </a:rPr>
                <a:t>var0</a:t>
              </a:r>
              <a:r>
                <a:rPr lang="en" sz="1200" dirty="0">
                  <a:latin typeface="Courier" pitchFamily="2" charset="0"/>
                  <a:ea typeface="Roboto Mono"/>
                  <a:cs typeface="Roboto Mono"/>
                  <a:sym typeface="Roboto Mono"/>
                </a:rPr>
                <a:t>, gray)</a:t>
              </a:r>
              <a:endParaRPr sz="1200" dirty="0">
                <a:latin typeface="Courier" pitchFamily="2" charset="0"/>
                <a:ea typeface="Roboto Mono"/>
                <a:cs typeface="Roboto Mono"/>
                <a:sym typeface="Roboto Mon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latin typeface="Courier" pitchFamily="2" charset="0"/>
                  <a:ea typeface="Roboto Mono"/>
                  <a:cs typeface="Roboto Mono"/>
                  <a:sym typeface="Roboto Mono"/>
                </a:rPr>
                <a:t> /\ front(</a:t>
              </a:r>
              <a:r>
                <a:rPr lang="en" sz="1200" dirty="0">
                  <a:solidFill>
                    <a:srgbClr val="3D85C6"/>
                  </a:solidFill>
                  <a:latin typeface="Courier" pitchFamily="2" charset="0"/>
                  <a:ea typeface="Roboto Mono"/>
                  <a:cs typeface="Roboto Mono"/>
                  <a:sym typeface="Roboto Mono"/>
                </a:rPr>
                <a:t>var0</a:t>
              </a:r>
              <a:r>
                <a:rPr lang="en" sz="1200" dirty="0">
                  <a:solidFill>
                    <a:srgbClr val="434343"/>
                  </a:solidFill>
                  <a:latin typeface="Courier" pitchFamily="2" charset="0"/>
                  <a:ea typeface="Roboto Mono"/>
                  <a:cs typeface="Roboto Mono"/>
                  <a:sym typeface="Roboto Mono"/>
                </a:rPr>
                <a:t>, </a:t>
              </a:r>
              <a:r>
                <a:rPr lang="en" sz="1200" dirty="0">
                  <a:solidFill>
                    <a:srgbClr val="FF0000"/>
                  </a:solidFill>
                  <a:latin typeface="Courier" pitchFamily="2" charset="0"/>
                  <a:ea typeface="Roboto Mono"/>
                  <a:cs typeface="Roboto Mono"/>
                  <a:sym typeface="Roboto Mono"/>
                </a:rPr>
                <a:t>var1</a:t>
              </a:r>
              <a:r>
                <a:rPr lang="en" sz="1200" dirty="0">
                  <a:latin typeface="Courier" pitchFamily="2" charset="0"/>
                  <a:ea typeface="Roboto Mono"/>
                  <a:cs typeface="Roboto Mono"/>
                  <a:sym typeface="Roboto Mono"/>
                </a:rPr>
                <a:t>)</a:t>
              </a:r>
              <a:endParaRPr sz="1200" dirty="0">
                <a:latin typeface="Courier" pitchFamily="2" charset="0"/>
                <a:ea typeface="Roboto Mono"/>
                <a:cs typeface="Roboto Mono"/>
                <a:sym typeface="Roboto Mon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latin typeface="Courier" pitchFamily="2" charset="0"/>
                  <a:ea typeface="Roboto Mono"/>
                  <a:cs typeface="Roboto Mono"/>
                  <a:sym typeface="Roboto Mono"/>
                </a:rPr>
                <a:t> /\ color(</a:t>
              </a:r>
              <a:r>
                <a:rPr lang="en" sz="1200" dirty="0">
                  <a:solidFill>
                    <a:srgbClr val="FF0000"/>
                  </a:solidFill>
                  <a:latin typeface="Courier" pitchFamily="2" charset="0"/>
                  <a:ea typeface="Roboto Mono"/>
                  <a:cs typeface="Roboto Mono"/>
                  <a:sym typeface="Roboto Mono"/>
                </a:rPr>
                <a:t>var1</a:t>
              </a:r>
              <a:r>
                <a:rPr lang="en" sz="1200" dirty="0">
                  <a:latin typeface="Courier" pitchFamily="2" charset="0"/>
                  <a:ea typeface="Roboto Mono"/>
                  <a:cs typeface="Roboto Mono"/>
                  <a:sym typeface="Roboto Mono"/>
                </a:rPr>
                <a:t>, brown)</a:t>
              </a:r>
              <a:endParaRPr sz="1200" dirty="0">
                <a:latin typeface="Courier" pitchFamily="2" charset="0"/>
                <a:ea typeface="Roboto Mono"/>
                <a:cs typeface="Roboto Mono"/>
                <a:sym typeface="Roboto Mon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00" dirty="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dirty="0">
                  <a:latin typeface="Georgia"/>
                  <a:ea typeface="Georgia"/>
                  <a:cs typeface="Georgia"/>
                  <a:sym typeface="Georgia"/>
                </a:rPr>
                <a:t>Output:</a:t>
              </a:r>
              <a:endParaRPr sz="1200" b="1" dirty="0">
                <a:latin typeface="Georgia"/>
                <a:ea typeface="Georgia"/>
                <a:cs typeface="Georgia"/>
                <a:sym typeface="Georgia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00" dirty="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endParaRPr>
            </a:p>
            <a:p>
              <a:pPr lvl="0"/>
              <a:r>
                <a:rPr lang="en" sz="1200" dirty="0">
                  <a:solidFill>
                    <a:srgbClr val="434343"/>
                  </a:solidFill>
                  <a:latin typeface="Georgia"/>
                  <a:ea typeface="Georgia"/>
                  <a:cs typeface="Georgia"/>
                  <a:sym typeface="Georgia"/>
                </a:rPr>
                <a:t>  { </a:t>
              </a:r>
              <a:r>
                <a:rPr lang="en" sz="1200" dirty="0">
                  <a:solidFill>
                    <a:srgbClr val="3D85C6"/>
                  </a:solidFill>
                  <a:latin typeface="Courier" pitchFamily="2" charset="0"/>
                  <a:ea typeface="Roboto Mono"/>
                  <a:cs typeface="Roboto Mono"/>
                  <a:sym typeface="Roboto Mono"/>
                </a:rPr>
                <a:t>var0</a:t>
              </a:r>
              <a:r>
                <a:rPr lang="en" sz="1200" dirty="0">
                  <a:latin typeface="Georgia" panose="02040502050405020303" pitchFamily="18" charset="0"/>
                  <a:ea typeface="Roboto Mono"/>
                  <a:cs typeface="Roboto Mono"/>
                  <a:sym typeface="Roboto Mono"/>
                </a:rPr>
                <a:t> = </a:t>
              </a:r>
              <a:r>
                <a:rPr lang="en" sz="1200" b="1" dirty="0">
                  <a:latin typeface="Georgia" panose="02040502050405020303" pitchFamily="18" charset="0"/>
                  <a:ea typeface="Roboto Mono"/>
                  <a:cs typeface="Roboto Mono"/>
                  <a:sym typeface="Roboto Mono"/>
                </a:rPr>
                <a:t>G</a:t>
              </a:r>
              <a:r>
                <a:rPr lang="en" sz="1200" dirty="0">
                  <a:latin typeface="Georgia" panose="02040502050405020303" pitchFamily="18" charset="0"/>
                  <a:ea typeface="Roboto Mono"/>
                  <a:cs typeface="Roboto Mono"/>
                  <a:sym typeface="Roboto Mono"/>
                </a:rPr>
                <a:t>, </a:t>
              </a:r>
              <a:r>
                <a:rPr lang="en" sz="1200" dirty="0">
                  <a:solidFill>
                    <a:srgbClr val="FF0000"/>
                  </a:solidFill>
                  <a:latin typeface="Courier" pitchFamily="2" charset="0"/>
                  <a:ea typeface="Roboto Mono"/>
                  <a:cs typeface="Roboto Mono"/>
                  <a:sym typeface="Roboto Mono"/>
                </a:rPr>
                <a:t>var1</a:t>
              </a:r>
              <a:r>
                <a:rPr lang="en" sz="1200" dirty="0">
                  <a:latin typeface="Georgia" panose="02040502050405020303" pitchFamily="18" charset="0"/>
                  <a:ea typeface="Roboto Mono"/>
                  <a:cs typeface="Roboto Mono"/>
                  <a:sym typeface="Roboto Mono"/>
                </a:rPr>
                <a:t> = </a:t>
              </a:r>
              <a:r>
                <a:rPr lang="en" sz="1200" b="1" dirty="0">
                  <a:latin typeface="Georgia" panose="02040502050405020303" pitchFamily="18" charset="0"/>
                  <a:ea typeface="Roboto Mono"/>
                  <a:cs typeface="Roboto Mono"/>
                  <a:sym typeface="Roboto Mono"/>
                </a:rPr>
                <a:t>F</a:t>
              </a:r>
              <a:r>
                <a:rPr lang="en" sz="1200" dirty="0">
                  <a:solidFill>
                    <a:srgbClr val="434343"/>
                  </a:solidFill>
                  <a:latin typeface="Georgia" panose="02040502050405020303" pitchFamily="18" charset="0"/>
                  <a:ea typeface="Georgia"/>
                  <a:cs typeface="Georgia"/>
                  <a:sym typeface="Georgia"/>
                </a:rPr>
                <a:t> </a:t>
              </a:r>
              <a:r>
                <a:rPr lang="en" sz="1200" dirty="0">
                  <a:latin typeface="Georgia" panose="02040502050405020303" pitchFamily="18" charset="0"/>
                  <a:ea typeface="Roboto Mono"/>
                  <a:cs typeface="Roboto Mono"/>
                  <a:sym typeface="Roboto Mono"/>
                </a:rPr>
                <a:t>}</a:t>
              </a:r>
              <a:endParaRPr sz="1200" dirty="0">
                <a:latin typeface="Georgia" panose="02040502050405020303" pitchFamily="18" charset="0"/>
                <a:ea typeface="Roboto Mono"/>
                <a:cs typeface="Roboto Mono"/>
                <a:sym typeface="Roboto Mon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endParaRPr>
            </a:p>
          </p:txBody>
        </p:sp>
        <p:sp>
          <p:nvSpPr>
            <p:cNvPr id="5" name="Google Shape;59;p14">
              <a:extLst>
                <a:ext uri="{FF2B5EF4-FFF2-40B4-BE49-F238E27FC236}">
                  <a16:creationId xmlns:a16="http://schemas.microsoft.com/office/drawing/2014/main" id="{38392BD5-E7C9-BC48-94BE-5B3D29C84E52}"/>
                </a:ext>
              </a:extLst>
            </p:cNvPr>
            <p:cNvSpPr txBox="1"/>
            <p:nvPr/>
          </p:nvSpPr>
          <p:spPr>
            <a:xfrm>
              <a:off x="381485" y="4012421"/>
              <a:ext cx="2724219" cy="157888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dirty="0">
                  <a:latin typeface="Georgia"/>
                  <a:ea typeface="Georgia"/>
                  <a:cs typeface="Georgia"/>
                  <a:sym typeface="Georgia"/>
                </a:rPr>
                <a:t>Program 2:</a:t>
              </a:r>
              <a:endParaRPr sz="1200" b="1" dirty="0">
                <a:latin typeface="Georgia"/>
                <a:ea typeface="Georgia"/>
                <a:cs typeface="Georgia"/>
                <a:sym typeface="Georgia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00" dirty="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rgbClr val="434343"/>
                  </a:solidFill>
                  <a:latin typeface="Courier" pitchFamily="2" charset="0"/>
                  <a:ea typeface="Roboto Mono"/>
                  <a:cs typeface="Roboto Mono"/>
                  <a:sym typeface="Roboto Mono"/>
                </a:rPr>
                <a:t> </a:t>
              </a:r>
              <a:r>
                <a:rPr lang="en" sz="1200" dirty="0">
                  <a:latin typeface="Courier" pitchFamily="2" charset="0"/>
                  <a:ea typeface="Roboto Mono"/>
                  <a:cs typeface="Roboto Mono"/>
                  <a:sym typeface="Roboto Mono"/>
                </a:rPr>
                <a:t>color(</a:t>
              </a:r>
              <a:r>
                <a:rPr lang="en" sz="1200" dirty="0">
                  <a:solidFill>
                    <a:srgbClr val="3D85C6"/>
                  </a:solidFill>
                  <a:latin typeface="Courier" pitchFamily="2" charset="0"/>
                  <a:ea typeface="Roboto Mono"/>
                  <a:cs typeface="Roboto Mono"/>
                  <a:sym typeface="Roboto Mono"/>
                </a:rPr>
                <a:t>var0</a:t>
              </a:r>
              <a:r>
                <a:rPr lang="en" sz="1200" dirty="0">
                  <a:latin typeface="Courier" pitchFamily="2" charset="0"/>
                  <a:ea typeface="Roboto Mono"/>
                  <a:cs typeface="Roboto Mono"/>
                  <a:sym typeface="Roboto Mono"/>
                </a:rPr>
                <a:t>, gray)</a:t>
              </a:r>
              <a:endParaRPr sz="1200" dirty="0">
                <a:latin typeface="Courier" pitchFamily="2" charset="0"/>
                <a:ea typeface="Roboto Mono"/>
                <a:cs typeface="Roboto Mono"/>
                <a:sym typeface="Roboto Mon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rgbClr val="434343"/>
                  </a:solidFill>
                  <a:latin typeface="Courier" pitchFamily="2" charset="0"/>
                  <a:ea typeface="Roboto Mono"/>
                  <a:cs typeface="Roboto Mono"/>
                  <a:sym typeface="Roboto Mono"/>
                </a:rPr>
                <a:t> </a:t>
              </a:r>
              <a:r>
                <a:rPr lang="en" sz="1200" dirty="0">
                  <a:latin typeface="Courier" pitchFamily="2" charset="0"/>
                  <a:ea typeface="Roboto Mono"/>
                  <a:cs typeface="Roboto Mono"/>
                  <a:sym typeface="Roboto Mono"/>
                </a:rPr>
                <a:t>/\ front(</a:t>
              </a:r>
              <a:r>
                <a:rPr lang="en" sz="1200" dirty="0">
                  <a:solidFill>
                    <a:srgbClr val="3D85C6"/>
                  </a:solidFill>
                  <a:latin typeface="Courier" pitchFamily="2" charset="0"/>
                  <a:ea typeface="Roboto Mono"/>
                  <a:cs typeface="Roboto Mono"/>
                  <a:sym typeface="Roboto Mono"/>
                </a:rPr>
                <a:t>var0</a:t>
              </a:r>
              <a:r>
                <a:rPr lang="en" sz="1200" dirty="0">
                  <a:solidFill>
                    <a:srgbClr val="434343"/>
                  </a:solidFill>
                  <a:latin typeface="Courier" pitchFamily="2" charset="0"/>
                  <a:ea typeface="Roboto Mono"/>
                  <a:cs typeface="Roboto Mono"/>
                  <a:sym typeface="Roboto Mono"/>
                </a:rPr>
                <a:t>, </a:t>
              </a:r>
              <a:r>
                <a:rPr lang="en" sz="1200" dirty="0">
                  <a:solidFill>
                    <a:srgbClr val="FF0000"/>
                  </a:solidFill>
                  <a:latin typeface="Courier" pitchFamily="2" charset="0"/>
                  <a:ea typeface="Roboto Mono"/>
                  <a:cs typeface="Roboto Mono"/>
                  <a:sym typeface="Roboto Mono"/>
                </a:rPr>
                <a:t>var1</a:t>
              </a:r>
              <a:r>
                <a:rPr lang="en" sz="1200" dirty="0">
                  <a:latin typeface="Courier" pitchFamily="2" charset="0"/>
                  <a:ea typeface="Roboto Mono"/>
                  <a:cs typeface="Roboto Mono"/>
                  <a:sym typeface="Roboto Mono"/>
                </a:rPr>
                <a:t>)</a:t>
              </a:r>
              <a:endParaRPr sz="1200" dirty="0">
                <a:latin typeface="Courier" pitchFamily="2" charset="0"/>
                <a:ea typeface="Roboto Mono"/>
                <a:cs typeface="Roboto Mono"/>
                <a:sym typeface="Roboto Mon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rgbClr val="434343"/>
                  </a:solidFill>
                  <a:latin typeface="Courier" pitchFamily="2" charset="0"/>
                  <a:ea typeface="Roboto Mono"/>
                  <a:cs typeface="Roboto Mono"/>
                  <a:sym typeface="Roboto Mono"/>
                </a:rPr>
                <a:t> </a:t>
              </a:r>
              <a:r>
                <a:rPr lang="en" sz="1200" dirty="0">
                  <a:latin typeface="Courier" pitchFamily="2" charset="0"/>
                  <a:ea typeface="Roboto Mono"/>
                  <a:cs typeface="Roboto Mono"/>
                  <a:sym typeface="Roboto Mono"/>
                </a:rPr>
                <a:t>/\ shape(</a:t>
              </a:r>
              <a:r>
                <a:rPr lang="en" sz="1200" dirty="0">
                  <a:solidFill>
                    <a:srgbClr val="FF0000"/>
                  </a:solidFill>
                  <a:latin typeface="Courier" pitchFamily="2" charset="0"/>
                  <a:ea typeface="Roboto Mono"/>
                  <a:cs typeface="Roboto Mono"/>
                  <a:sym typeface="Roboto Mono"/>
                </a:rPr>
                <a:t>var1</a:t>
              </a:r>
              <a:r>
                <a:rPr lang="en" sz="1200" dirty="0">
                  <a:latin typeface="Courier" pitchFamily="2" charset="0"/>
                  <a:ea typeface="Roboto Mono"/>
                  <a:cs typeface="Roboto Mono"/>
                  <a:sym typeface="Roboto Mono"/>
                </a:rPr>
                <a:t>, cube)</a:t>
              </a:r>
              <a:endParaRPr sz="1200" dirty="0">
                <a:latin typeface="Courier" pitchFamily="2" charset="0"/>
                <a:ea typeface="Roboto Mono"/>
                <a:cs typeface="Roboto Mono"/>
                <a:sym typeface="Roboto Mon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00" dirty="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 dirty="0">
                  <a:latin typeface="Georgia"/>
                  <a:ea typeface="Georgia"/>
                  <a:cs typeface="Georgia"/>
                  <a:sym typeface="Georgia"/>
                </a:rPr>
                <a:t>Output:</a:t>
              </a:r>
              <a:endParaRPr sz="1200" b="1" dirty="0">
                <a:latin typeface="Georgia"/>
                <a:ea typeface="Georgia"/>
                <a:cs typeface="Georgia"/>
                <a:sym typeface="Georgia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00" dirty="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endParaRPr>
            </a:p>
            <a:p>
              <a:pPr lvl="0"/>
              <a:r>
                <a:rPr lang="en" sz="1200" dirty="0">
                  <a:solidFill>
                    <a:srgbClr val="434343"/>
                  </a:solidFill>
                  <a:latin typeface="Georgia"/>
                  <a:ea typeface="Georgia"/>
                  <a:cs typeface="Georgia"/>
                  <a:sym typeface="Georgia"/>
                </a:rPr>
                <a:t>  { </a:t>
              </a:r>
              <a:r>
                <a:rPr lang="en" sz="1200" dirty="0">
                  <a:solidFill>
                    <a:srgbClr val="3D85C6"/>
                  </a:solidFill>
                  <a:latin typeface="Courier" pitchFamily="2" charset="0"/>
                  <a:ea typeface="Roboto Mono"/>
                  <a:cs typeface="Roboto Mono"/>
                  <a:sym typeface="Roboto Mono"/>
                </a:rPr>
                <a:t>var0</a:t>
              </a:r>
              <a:r>
                <a:rPr lang="en" sz="1200" dirty="0">
                  <a:latin typeface="Georgia" panose="02040502050405020303" pitchFamily="18" charset="0"/>
                  <a:ea typeface="Roboto Mono"/>
                  <a:cs typeface="Roboto Mono"/>
                  <a:sym typeface="Roboto Mono"/>
                </a:rPr>
                <a:t> = </a:t>
              </a:r>
              <a:r>
                <a:rPr lang="en" sz="1200" b="1" dirty="0">
                  <a:latin typeface="Georgia" panose="02040502050405020303" pitchFamily="18" charset="0"/>
                  <a:ea typeface="Roboto Mono"/>
                  <a:cs typeface="Roboto Mono"/>
                  <a:sym typeface="Roboto Mono"/>
                </a:rPr>
                <a:t>G</a:t>
              </a:r>
              <a:r>
                <a:rPr lang="en" sz="1200" dirty="0">
                  <a:latin typeface="Georgia" panose="02040502050405020303" pitchFamily="18" charset="0"/>
                  <a:ea typeface="Roboto Mono"/>
                  <a:cs typeface="Roboto Mono"/>
                  <a:sym typeface="Roboto Mono"/>
                </a:rPr>
                <a:t>, </a:t>
              </a:r>
              <a:r>
                <a:rPr lang="en" sz="1200" dirty="0">
                  <a:solidFill>
                    <a:srgbClr val="FF0000"/>
                  </a:solidFill>
                  <a:latin typeface="Courier" pitchFamily="2" charset="0"/>
                  <a:ea typeface="Roboto Mono"/>
                  <a:cs typeface="Roboto Mono"/>
                  <a:sym typeface="Roboto Mono"/>
                </a:rPr>
                <a:t>var1</a:t>
              </a:r>
              <a:r>
                <a:rPr lang="en" sz="1200" dirty="0">
                  <a:latin typeface="Georgia" panose="02040502050405020303" pitchFamily="18" charset="0"/>
                  <a:ea typeface="Roboto Mono"/>
                  <a:cs typeface="Roboto Mono"/>
                  <a:sym typeface="Roboto Mono"/>
                </a:rPr>
                <a:t> = </a:t>
              </a:r>
              <a:r>
                <a:rPr lang="en" sz="1200" b="1" dirty="0">
                  <a:latin typeface="Georgia" panose="02040502050405020303" pitchFamily="18" charset="0"/>
                  <a:ea typeface="Roboto Mono"/>
                  <a:cs typeface="Roboto Mono"/>
                  <a:sym typeface="Roboto Mono"/>
                </a:rPr>
                <a:t>C</a:t>
              </a:r>
              <a:r>
                <a:rPr lang="en" sz="1200" dirty="0">
                  <a:solidFill>
                    <a:srgbClr val="434343"/>
                  </a:solidFill>
                  <a:latin typeface="Georgia" panose="02040502050405020303" pitchFamily="18" charset="0"/>
                  <a:ea typeface="Georgia"/>
                  <a:cs typeface="Georgia"/>
                  <a:sym typeface="Georgia"/>
                </a:rPr>
                <a:t> </a:t>
              </a:r>
              <a:r>
                <a:rPr lang="en" sz="1200" dirty="0">
                  <a:latin typeface="Georgia" panose="02040502050405020303" pitchFamily="18" charset="0"/>
                  <a:ea typeface="Roboto Mono"/>
                  <a:cs typeface="Roboto Mono"/>
                  <a:sym typeface="Roboto Mono"/>
                </a:rPr>
                <a:t>}</a:t>
              </a:r>
              <a:endParaRPr lang="en-US" sz="1200" dirty="0">
                <a:latin typeface="Georgia" panose="02040502050405020303" pitchFamily="18" charset="0"/>
                <a:ea typeface="Roboto Mono"/>
                <a:cs typeface="Roboto Mono"/>
                <a:sym typeface="Roboto Mono"/>
              </a:endParaRPr>
            </a:p>
            <a:p>
              <a:pPr lvl="0"/>
              <a:r>
                <a:rPr lang="en" sz="1200" dirty="0">
                  <a:solidFill>
                    <a:srgbClr val="434343"/>
                  </a:solidFill>
                  <a:latin typeface="Georgia"/>
                  <a:ea typeface="Georgia"/>
                  <a:cs typeface="Georgia"/>
                  <a:sym typeface="Georgia"/>
                </a:rPr>
                <a:t>  { </a:t>
              </a:r>
              <a:r>
                <a:rPr lang="en" sz="1200" dirty="0">
                  <a:solidFill>
                    <a:srgbClr val="3D85C6"/>
                  </a:solidFill>
                  <a:latin typeface="Courier" pitchFamily="2" charset="0"/>
                  <a:ea typeface="Roboto Mono"/>
                  <a:cs typeface="Roboto Mono"/>
                  <a:sym typeface="Roboto Mono"/>
                </a:rPr>
                <a:t>var0</a:t>
              </a:r>
              <a:r>
                <a:rPr lang="en" sz="1200" dirty="0">
                  <a:latin typeface="Georgia" panose="02040502050405020303" pitchFamily="18" charset="0"/>
                  <a:ea typeface="Roboto Mono"/>
                  <a:cs typeface="Roboto Mono"/>
                  <a:sym typeface="Roboto Mono"/>
                </a:rPr>
                <a:t> = </a:t>
              </a:r>
              <a:r>
                <a:rPr lang="en" sz="1200" b="1" dirty="0">
                  <a:latin typeface="Georgia" panose="02040502050405020303" pitchFamily="18" charset="0"/>
                  <a:ea typeface="Roboto Mono"/>
                  <a:cs typeface="Roboto Mono"/>
                  <a:sym typeface="Roboto Mono"/>
                </a:rPr>
                <a:t>G</a:t>
              </a:r>
              <a:r>
                <a:rPr lang="en" sz="1200" dirty="0">
                  <a:latin typeface="Georgia" panose="02040502050405020303" pitchFamily="18" charset="0"/>
                  <a:ea typeface="Roboto Mono"/>
                  <a:cs typeface="Roboto Mono"/>
                  <a:sym typeface="Roboto Mono"/>
                </a:rPr>
                <a:t>, </a:t>
              </a:r>
              <a:r>
                <a:rPr lang="en" sz="1200" dirty="0">
                  <a:solidFill>
                    <a:srgbClr val="FF0000"/>
                  </a:solidFill>
                  <a:latin typeface="Courier" pitchFamily="2" charset="0"/>
                  <a:ea typeface="Roboto Mono"/>
                  <a:cs typeface="Roboto Mono"/>
                  <a:sym typeface="Roboto Mono"/>
                </a:rPr>
                <a:t>var1</a:t>
              </a:r>
              <a:r>
                <a:rPr lang="en" sz="1200" dirty="0">
                  <a:latin typeface="Georgia" panose="02040502050405020303" pitchFamily="18" charset="0"/>
                  <a:ea typeface="Roboto Mono"/>
                  <a:cs typeface="Roboto Mono"/>
                  <a:sym typeface="Roboto Mono"/>
                </a:rPr>
                <a:t> = </a:t>
              </a:r>
              <a:r>
                <a:rPr lang="en" sz="1200" b="1" dirty="0">
                  <a:latin typeface="Georgia" panose="02040502050405020303" pitchFamily="18" charset="0"/>
                  <a:ea typeface="Roboto Mono"/>
                  <a:cs typeface="Roboto Mono"/>
                  <a:sym typeface="Roboto Mono"/>
                </a:rPr>
                <a:t>B</a:t>
              </a:r>
              <a:r>
                <a:rPr lang="en" sz="1200" dirty="0">
                  <a:solidFill>
                    <a:srgbClr val="434343"/>
                  </a:solidFill>
                  <a:latin typeface="Georgia" panose="02040502050405020303" pitchFamily="18" charset="0"/>
                  <a:ea typeface="Georgia"/>
                  <a:cs typeface="Georgia"/>
                  <a:sym typeface="Georgia"/>
                </a:rPr>
                <a:t> </a:t>
              </a:r>
              <a:r>
                <a:rPr lang="en" sz="1200" dirty="0">
                  <a:latin typeface="Georgia" panose="02040502050405020303" pitchFamily="18" charset="0"/>
                  <a:ea typeface="Roboto Mono"/>
                  <a:cs typeface="Roboto Mono"/>
                  <a:sym typeface="Roboto Mono"/>
                </a:rPr>
                <a:t>}</a:t>
              </a:r>
              <a:endParaRPr sz="1200" dirty="0">
                <a:latin typeface="Georgia" panose="02040502050405020303" pitchFamily="18" charset="0"/>
                <a:ea typeface="Roboto Mono"/>
                <a:cs typeface="Roboto Mono"/>
                <a:sym typeface="Roboto Mono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34510389-33D8-AF4A-A81A-E6197EE4D0F5}"/>
                </a:ext>
              </a:extLst>
            </p:cNvPr>
            <p:cNvSpPr/>
            <p:nvPr/>
          </p:nvSpPr>
          <p:spPr>
            <a:xfrm>
              <a:off x="3265117" y="4021642"/>
              <a:ext cx="6101907" cy="15696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" sz="1200" b="1" dirty="0">
                  <a:latin typeface="Georgia"/>
                  <a:ea typeface="Georgia"/>
                  <a:cs typeface="Georgia"/>
                  <a:sym typeface="Georgia"/>
                </a:rPr>
                <a:t>Program:</a:t>
              </a:r>
            </a:p>
            <a:p>
              <a:endParaRPr lang="en" sz="400" b="1" dirty="0">
                <a:latin typeface="Georgia"/>
                <a:ea typeface="Georgia"/>
                <a:cs typeface="Georgia"/>
                <a:sym typeface="Georgia"/>
              </a:endParaRPr>
            </a:p>
            <a:p>
              <a:r>
                <a:rPr lang="en-US" sz="1200" dirty="0">
                  <a:latin typeface="Courier" pitchFamily="2" charset="0"/>
                  <a:cs typeface="Calibri" panose="020F0502020204030204" pitchFamily="34" charset="0"/>
                </a:rPr>
                <a:t> color(</a:t>
              </a:r>
              <a:r>
                <a:rPr lang="en-US" sz="1200" dirty="0">
                  <a:solidFill>
                    <a:srgbClr val="3D85C6"/>
                  </a:solidFill>
                  <a:latin typeface="Courier" pitchFamily="2" charset="0"/>
                  <a:cs typeface="Calibri" panose="020F0502020204030204" pitchFamily="34" charset="0"/>
                </a:rPr>
                <a:t>var0</a:t>
              </a:r>
              <a:r>
                <a:rPr lang="en-US" sz="1200" dirty="0">
                  <a:latin typeface="Courier" pitchFamily="2" charset="0"/>
                  <a:cs typeface="Calibri" panose="020F0502020204030204" pitchFamily="34" charset="0"/>
                </a:rPr>
                <a:t>, blue) /\ shape(</a:t>
              </a:r>
              <a:r>
                <a:rPr lang="en-US" sz="1200" dirty="0">
                  <a:solidFill>
                    <a:srgbClr val="0070C0"/>
                  </a:solidFill>
                  <a:latin typeface="Courier" pitchFamily="2" charset="0"/>
                  <a:cs typeface="Calibri" panose="020F0502020204030204" pitchFamily="34" charset="0"/>
                </a:rPr>
                <a:t>var0</a:t>
              </a:r>
              <a:r>
                <a:rPr lang="en-US" sz="1200" dirty="0">
                  <a:latin typeface="Courier" pitchFamily="2" charset="0"/>
                  <a:cs typeface="Calibri" panose="020F0502020204030204" pitchFamily="34" charset="0"/>
                </a:rPr>
                <a:t>, cube) /\ size(</a:t>
              </a:r>
              <a:r>
                <a:rPr lang="en-US" sz="1200" dirty="0">
                  <a:solidFill>
                    <a:srgbClr val="0070C0"/>
                  </a:solidFill>
                  <a:latin typeface="Courier" pitchFamily="2" charset="0"/>
                  <a:cs typeface="Calibri" panose="020F0502020204030204" pitchFamily="34" charset="0"/>
                </a:rPr>
                <a:t>var0</a:t>
              </a:r>
              <a:r>
                <a:rPr lang="en-US" sz="1200" dirty="0">
                  <a:latin typeface="Courier" pitchFamily="2" charset="0"/>
                  <a:cs typeface="Calibri" panose="020F0502020204030204" pitchFamily="34" charset="0"/>
                </a:rPr>
                <a:t>, large) </a:t>
              </a:r>
            </a:p>
            <a:p>
              <a:r>
                <a:rPr lang="en-US" sz="1200" dirty="0">
                  <a:latin typeface="Courier" pitchFamily="2" charset="0"/>
                  <a:cs typeface="Calibri" panose="020F0502020204030204" pitchFamily="34" charset="0"/>
                </a:rPr>
                <a:t> /\ left(</a:t>
              </a:r>
              <a:r>
                <a:rPr lang="en-US" sz="1200" dirty="0">
                  <a:solidFill>
                    <a:srgbClr val="0070C0"/>
                  </a:solidFill>
                  <a:latin typeface="Courier" pitchFamily="2" charset="0"/>
                  <a:cs typeface="Calibri" panose="020F0502020204030204" pitchFamily="34" charset="0"/>
                </a:rPr>
                <a:t>var0</a:t>
              </a:r>
              <a:r>
                <a:rPr lang="en-US" sz="1200" dirty="0">
                  <a:latin typeface="Courier" pitchFamily="2" charset="0"/>
                  <a:cs typeface="Calibri" panose="020F0502020204030204" pitchFamily="34" charset="0"/>
                </a:rPr>
                <a:t>, </a:t>
              </a:r>
              <a:r>
                <a:rPr lang="en-US" sz="1200" dirty="0">
                  <a:solidFill>
                    <a:srgbClr val="FF0000"/>
                  </a:solidFill>
                  <a:latin typeface="Courier" pitchFamily="2" charset="0"/>
                  <a:cs typeface="Calibri" panose="020F0502020204030204" pitchFamily="34" charset="0"/>
                </a:rPr>
                <a:t>var1</a:t>
              </a:r>
              <a:r>
                <a:rPr lang="en-US" sz="1200" dirty="0">
                  <a:latin typeface="Courier" pitchFamily="2" charset="0"/>
                  <a:cs typeface="Calibri" panose="020F0502020204030204" pitchFamily="34" charset="0"/>
                </a:rPr>
                <a:t>) /\ left(</a:t>
              </a:r>
              <a:r>
                <a:rPr lang="en-US" sz="1200" dirty="0">
                  <a:solidFill>
                    <a:srgbClr val="FF0000"/>
                  </a:solidFill>
                  <a:latin typeface="Courier" pitchFamily="2" charset="0"/>
                  <a:cs typeface="Calibri" panose="020F0502020204030204" pitchFamily="34" charset="0"/>
                </a:rPr>
                <a:t>var1</a:t>
              </a:r>
              <a:r>
                <a:rPr lang="en-US" sz="1200" dirty="0">
                  <a:solidFill>
                    <a:schemeClr val="tx1"/>
                  </a:solidFill>
                  <a:latin typeface="Courier" pitchFamily="2" charset="0"/>
                  <a:cs typeface="Calibri" panose="020F0502020204030204" pitchFamily="34" charset="0"/>
                </a:rPr>
                <a:t>, </a:t>
              </a:r>
              <a:r>
                <a:rPr lang="en-US" sz="1200" dirty="0">
                  <a:solidFill>
                    <a:srgbClr val="00B050"/>
                  </a:solidFill>
                  <a:latin typeface="Courier" pitchFamily="2" charset="0"/>
                  <a:cs typeface="Calibri" panose="020F0502020204030204" pitchFamily="34" charset="0"/>
                </a:rPr>
                <a:t>var2</a:t>
              </a:r>
              <a:r>
                <a:rPr lang="en-US" sz="1200" dirty="0">
                  <a:latin typeface="Courier" pitchFamily="2" charset="0"/>
                  <a:cs typeface="Calibri" panose="020F0502020204030204" pitchFamily="34" charset="0"/>
                </a:rPr>
                <a:t>)</a:t>
              </a:r>
            </a:p>
            <a:p>
              <a:r>
                <a:rPr lang="en-US" sz="1200" dirty="0">
                  <a:latin typeface="Courier" pitchFamily="2" charset="0"/>
                  <a:cs typeface="Calibri" panose="020F0502020204030204" pitchFamily="34" charset="0"/>
                </a:rPr>
                <a:t> /\ left(</a:t>
              </a:r>
              <a:r>
                <a:rPr lang="en-US" sz="1200" dirty="0">
                  <a:solidFill>
                    <a:srgbClr val="0070C0"/>
                  </a:solidFill>
                  <a:latin typeface="Courier" pitchFamily="2" charset="0"/>
                  <a:cs typeface="Calibri" panose="020F0502020204030204" pitchFamily="34" charset="0"/>
                </a:rPr>
                <a:t>var0</a:t>
              </a:r>
              <a:r>
                <a:rPr lang="en-US" sz="1200" dirty="0">
                  <a:latin typeface="Courier" pitchFamily="2" charset="0"/>
                  <a:cs typeface="Calibri" panose="020F0502020204030204" pitchFamily="34" charset="0"/>
                </a:rPr>
                <a:t>, </a:t>
              </a:r>
              <a:r>
                <a:rPr lang="en-US" sz="1200" dirty="0">
                  <a:solidFill>
                    <a:srgbClr val="00B050"/>
                  </a:solidFill>
                  <a:latin typeface="Courier" pitchFamily="2" charset="0"/>
                  <a:cs typeface="Calibri" panose="020F0502020204030204" pitchFamily="34" charset="0"/>
                </a:rPr>
                <a:t>var2</a:t>
              </a:r>
              <a:r>
                <a:rPr lang="en-US" sz="1200" dirty="0">
                  <a:latin typeface="Courier" pitchFamily="2" charset="0"/>
                  <a:cs typeface="Calibri" panose="020F0502020204030204" pitchFamily="34" charset="0"/>
                </a:rPr>
                <a:t>) /\ color(</a:t>
              </a:r>
              <a:r>
                <a:rPr lang="en-US" sz="1200" dirty="0">
                  <a:solidFill>
                    <a:srgbClr val="00B050"/>
                  </a:solidFill>
                  <a:latin typeface="Courier" pitchFamily="2" charset="0"/>
                  <a:cs typeface="Calibri" panose="020F0502020204030204" pitchFamily="34" charset="0"/>
                </a:rPr>
                <a:t>var2</a:t>
              </a:r>
              <a:r>
                <a:rPr lang="en-US" sz="1200" dirty="0">
                  <a:latin typeface="Courier" pitchFamily="2" charset="0"/>
                  <a:cs typeface="Calibri" panose="020F0502020204030204" pitchFamily="34" charset="0"/>
                </a:rPr>
                <a:t>, blue) /\ shape(</a:t>
              </a:r>
              <a:r>
                <a:rPr lang="en-US" sz="1200" dirty="0">
                  <a:solidFill>
                    <a:srgbClr val="00B050"/>
                  </a:solidFill>
                  <a:latin typeface="Courier" pitchFamily="2" charset="0"/>
                  <a:cs typeface="Calibri" panose="020F0502020204030204" pitchFamily="34" charset="0"/>
                </a:rPr>
                <a:t>var2</a:t>
              </a:r>
              <a:r>
                <a:rPr lang="en-US" sz="1200" dirty="0">
                  <a:latin typeface="Courier" pitchFamily="2" charset="0"/>
                  <a:cs typeface="Calibri" panose="020F0502020204030204" pitchFamily="34" charset="0"/>
                </a:rPr>
                <a:t>, cube)</a:t>
              </a:r>
            </a:p>
            <a:p>
              <a:r>
                <a:rPr lang="en-US" sz="1200" dirty="0">
                  <a:latin typeface="Courier" pitchFamily="2" charset="0"/>
                  <a:cs typeface="Calibri" panose="020F0502020204030204" pitchFamily="34" charset="0"/>
                </a:rPr>
                <a:t> /\ size(</a:t>
              </a:r>
              <a:r>
                <a:rPr lang="en-US" sz="1200" dirty="0">
                  <a:solidFill>
                    <a:srgbClr val="00B050"/>
                  </a:solidFill>
                  <a:latin typeface="Courier" pitchFamily="2" charset="0"/>
                  <a:cs typeface="Calibri" panose="020F0502020204030204" pitchFamily="34" charset="0"/>
                </a:rPr>
                <a:t>var2</a:t>
              </a:r>
              <a:r>
                <a:rPr lang="en-US" sz="1200" dirty="0">
                  <a:latin typeface="Courier" pitchFamily="2" charset="0"/>
                  <a:cs typeface="Calibri" panose="020F0502020204030204" pitchFamily="34" charset="0"/>
                </a:rPr>
                <a:t>, large) /\ material(</a:t>
              </a:r>
              <a:r>
                <a:rPr lang="en-US" sz="1200" dirty="0">
                  <a:solidFill>
                    <a:srgbClr val="00B050"/>
                  </a:solidFill>
                  <a:latin typeface="Courier" pitchFamily="2" charset="0"/>
                  <a:cs typeface="Calibri" panose="020F0502020204030204" pitchFamily="34" charset="0"/>
                </a:rPr>
                <a:t>var2</a:t>
              </a:r>
              <a:r>
                <a:rPr lang="en-US" sz="1200" dirty="0">
                  <a:latin typeface="Courier" pitchFamily="2" charset="0"/>
                  <a:cs typeface="Calibri" panose="020F0502020204030204" pitchFamily="34" charset="0"/>
                </a:rPr>
                <a:t>, rubber)</a:t>
              </a:r>
            </a:p>
            <a:p>
              <a:pPr lvl="0"/>
              <a:endParaRPr lang="en-US" sz="400" b="1" dirty="0">
                <a:latin typeface="Georgia"/>
                <a:ea typeface="Georgia"/>
                <a:cs typeface="Georgia"/>
                <a:sym typeface="Georgia"/>
              </a:endParaRPr>
            </a:p>
            <a:p>
              <a:pPr lvl="0"/>
              <a:r>
                <a:rPr lang="en-US" sz="1200" b="1" dirty="0">
                  <a:latin typeface="Georgia"/>
                  <a:ea typeface="Georgia"/>
                  <a:cs typeface="Georgia"/>
                  <a:sym typeface="Georgia"/>
                </a:rPr>
                <a:t>Output:</a:t>
              </a:r>
            </a:p>
            <a:p>
              <a:pPr lvl="0"/>
              <a:endParaRPr lang="en-US" sz="400" dirty="0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endParaRPr>
            </a:p>
            <a:p>
              <a:pPr lvl="0"/>
              <a:r>
                <a:rPr lang="en-US" sz="1200" dirty="0">
                  <a:solidFill>
                    <a:srgbClr val="434343"/>
                  </a:solidFill>
                  <a:latin typeface="Georgia"/>
                  <a:ea typeface="Georgia"/>
                  <a:cs typeface="Georgia"/>
                  <a:sym typeface="Georgia"/>
                </a:rPr>
                <a:t>  { </a:t>
              </a:r>
              <a:r>
                <a:rPr lang="en-US" sz="1200" dirty="0">
                  <a:solidFill>
                    <a:srgbClr val="3D85C6"/>
                  </a:solidFill>
                  <a:latin typeface="Courier" pitchFamily="2" charset="0"/>
                  <a:ea typeface="Roboto Mono"/>
                  <a:cs typeface="Roboto Mono"/>
                  <a:sym typeface="Roboto Mono"/>
                </a:rPr>
                <a:t>var0</a:t>
              </a:r>
              <a:r>
                <a:rPr lang="en-US" sz="1200" dirty="0">
                  <a:latin typeface="Georgia" panose="02040502050405020303" pitchFamily="18" charset="0"/>
                  <a:ea typeface="Roboto Mono"/>
                  <a:cs typeface="Roboto Mono"/>
                  <a:sym typeface="Roboto Mono"/>
                </a:rPr>
                <a:t> = </a:t>
              </a:r>
              <a:r>
                <a:rPr lang="en-US" sz="1200" b="1" dirty="0">
                  <a:latin typeface="Georgia" panose="02040502050405020303" pitchFamily="18" charset="0"/>
                  <a:ea typeface="Roboto Mono"/>
                  <a:cs typeface="Roboto Mono"/>
                  <a:sym typeface="Roboto Mono"/>
                </a:rPr>
                <a:t>A</a:t>
              </a:r>
              <a:r>
                <a:rPr lang="en-US" sz="1200" dirty="0">
                  <a:latin typeface="Georgia" panose="02040502050405020303" pitchFamily="18" charset="0"/>
                  <a:ea typeface="Roboto Mono"/>
                  <a:cs typeface="Roboto Mono"/>
                  <a:sym typeface="Roboto Mono"/>
                </a:rPr>
                <a:t>, </a:t>
              </a:r>
              <a:r>
                <a:rPr lang="en-US" sz="1200" dirty="0">
                  <a:solidFill>
                    <a:srgbClr val="FF0000"/>
                  </a:solidFill>
                  <a:latin typeface="Courier" pitchFamily="2" charset="0"/>
                  <a:ea typeface="Roboto Mono"/>
                  <a:cs typeface="Roboto Mono"/>
                  <a:sym typeface="Roboto Mono"/>
                </a:rPr>
                <a:t>var1</a:t>
              </a:r>
              <a:r>
                <a:rPr lang="en-US" sz="1200" dirty="0">
                  <a:latin typeface="Georgia" panose="02040502050405020303" pitchFamily="18" charset="0"/>
                  <a:ea typeface="Roboto Mono"/>
                  <a:cs typeface="Roboto Mono"/>
                  <a:sym typeface="Roboto Mono"/>
                </a:rPr>
                <a:t> = </a:t>
              </a:r>
              <a:r>
                <a:rPr lang="en-US" sz="1200" b="1" dirty="0">
                  <a:latin typeface="Georgia" panose="02040502050405020303" pitchFamily="18" charset="0"/>
                  <a:ea typeface="Roboto Mono"/>
                  <a:cs typeface="Roboto Mono"/>
                  <a:sym typeface="Roboto Mono"/>
                </a:rPr>
                <a:t>B</a:t>
              </a:r>
              <a:r>
                <a:rPr lang="en-US" sz="1200" dirty="0">
                  <a:latin typeface="Georgia" panose="02040502050405020303" pitchFamily="18" charset="0"/>
                  <a:ea typeface="Roboto Mono"/>
                  <a:cs typeface="Roboto Mono"/>
                  <a:sym typeface="Roboto Mono"/>
                </a:rPr>
                <a:t>,</a:t>
              </a:r>
              <a:r>
                <a:rPr lang="en-US" sz="1200" dirty="0">
                  <a:solidFill>
                    <a:srgbClr val="434343"/>
                  </a:solidFill>
                  <a:latin typeface="Georgia" panose="02040502050405020303" pitchFamily="18" charset="0"/>
                  <a:ea typeface="Georgia"/>
                  <a:cs typeface="Georgia"/>
                  <a:sym typeface="Georgia"/>
                </a:rPr>
                <a:t> </a:t>
              </a:r>
              <a:r>
                <a:rPr lang="en-US" sz="1200" dirty="0">
                  <a:solidFill>
                    <a:srgbClr val="00B050"/>
                  </a:solidFill>
                  <a:latin typeface="Courier" pitchFamily="2" charset="0"/>
                  <a:ea typeface="Roboto Mono"/>
                  <a:cs typeface="Roboto Mono"/>
                  <a:sym typeface="Roboto Mono"/>
                </a:rPr>
                <a:t>var2</a:t>
              </a:r>
              <a:r>
                <a:rPr lang="en-US" sz="1200" dirty="0">
                  <a:latin typeface="Georgia" panose="02040502050405020303" pitchFamily="18" charset="0"/>
                  <a:ea typeface="Roboto Mono"/>
                  <a:cs typeface="Roboto Mono"/>
                  <a:sym typeface="Roboto Mono"/>
                </a:rPr>
                <a:t> = </a:t>
              </a:r>
              <a:r>
                <a:rPr lang="en-US" sz="1200" b="1" dirty="0">
                  <a:latin typeface="Georgia" panose="02040502050405020303" pitchFamily="18" charset="0"/>
                  <a:ea typeface="Roboto Mono"/>
                  <a:cs typeface="Roboto Mono"/>
                  <a:sym typeface="Roboto Mono"/>
                </a:rPr>
                <a:t>C </a:t>
              </a:r>
              <a:r>
                <a:rPr lang="en-US" sz="1200" dirty="0">
                  <a:latin typeface="Georgia" panose="02040502050405020303" pitchFamily="18" charset="0"/>
                  <a:ea typeface="Roboto Mono"/>
                  <a:cs typeface="Roboto Mono"/>
                  <a:sym typeface="Roboto Mono"/>
                </a:rPr>
                <a:t>}</a:t>
              </a:r>
              <a:endParaRPr lang="en-US" sz="1200" dirty="0">
                <a:latin typeface="Courier" pitchFamily="2" charset="0"/>
                <a:cs typeface="Calibri" panose="020F0502020204030204" pitchFamily="34" charset="0"/>
              </a:endParaRPr>
            </a:p>
          </p:txBody>
        </p: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8D499AF2-8E20-864C-B803-2741348F3B1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4625" b="4625"/>
            <a:stretch/>
          </p:blipFill>
          <p:spPr>
            <a:xfrm>
              <a:off x="3105704" y="807002"/>
              <a:ext cx="6261320" cy="3196198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DE86CCD-281B-0B46-87BD-249F2E79041D}"/>
                </a:ext>
              </a:extLst>
            </p:cNvPr>
            <p:cNvSpPr/>
            <p:nvPr/>
          </p:nvSpPr>
          <p:spPr>
            <a:xfrm>
              <a:off x="3189767" y="1775636"/>
              <a:ext cx="978196" cy="1467293"/>
            </a:xfrm>
            <a:prstGeom prst="rect">
              <a:avLst/>
            </a:prstGeom>
            <a:noFill/>
            <a:ln w="38100">
              <a:solidFill>
                <a:srgbClr val="95959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0FA7CAB-557E-6444-B81D-739E2C5598BA}"/>
                </a:ext>
              </a:extLst>
            </p:cNvPr>
            <p:cNvSpPr txBox="1"/>
            <p:nvPr/>
          </p:nvSpPr>
          <p:spPr>
            <a:xfrm>
              <a:off x="3509588" y="2873597"/>
              <a:ext cx="3385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chemeClr val="tx1"/>
                  </a:solidFill>
                </a:rPr>
                <a:t>A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A4CEFD4-0A85-124E-B62E-4612770BA910}"/>
                </a:ext>
              </a:extLst>
            </p:cNvPr>
            <p:cNvSpPr txBox="1"/>
            <p:nvPr/>
          </p:nvSpPr>
          <p:spPr>
            <a:xfrm>
              <a:off x="4402723" y="2873597"/>
              <a:ext cx="3385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chemeClr val="tx1"/>
                  </a:solidFill>
                </a:rPr>
                <a:t>B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5105D47-572A-E546-BBFE-C4D3848BFE61}"/>
                </a:ext>
              </a:extLst>
            </p:cNvPr>
            <p:cNvSpPr txBox="1"/>
            <p:nvPr/>
          </p:nvSpPr>
          <p:spPr>
            <a:xfrm>
              <a:off x="5298675" y="2873597"/>
              <a:ext cx="3513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chemeClr val="tx1"/>
                  </a:solidFill>
                </a:rPr>
                <a:t>C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2D7B0AA-98F6-244A-AB27-4BB12A88A8BC}"/>
                </a:ext>
              </a:extLst>
            </p:cNvPr>
            <p:cNvSpPr txBox="1"/>
            <p:nvPr/>
          </p:nvSpPr>
          <p:spPr>
            <a:xfrm>
              <a:off x="6207451" y="2873597"/>
              <a:ext cx="3513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chemeClr val="tx1"/>
                  </a:solidFill>
                </a:rPr>
                <a:t>D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CBE4CF2-E5CC-EC4A-9E0F-49C0D20EE698}"/>
                </a:ext>
              </a:extLst>
            </p:cNvPr>
            <p:cNvSpPr txBox="1"/>
            <p:nvPr/>
          </p:nvSpPr>
          <p:spPr>
            <a:xfrm>
              <a:off x="6940538" y="2873597"/>
              <a:ext cx="3513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chemeClr val="tx1"/>
                  </a:solidFill>
                </a:rPr>
                <a:t>E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F01A941-ED59-4242-B016-4A94E1688E92}"/>
                </a:ext>
              </a:extLst>
            </p:cNvPr>
            <p:cNvSpPr txBox="1"/>
            <p:nvPr/>
          </p:nvSpPr>
          <p:spPr>
            <a:xfrm>
              <a:off x="7679828" y="2876826"/>
              <a:ext cx="3257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chemeClr val="tx1"/>
                  </a:solidFill>
                </a:rPr>
                <a:t>F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81D63FC-782D-B242-9EC7-050BE97BAB02}"/>
                </a:ext>
              </a:extLst>
            </p:cNvPr>
            <p:cNvSpPr txBox="1"/>
            <p:nvPr/>
          </p:nvSpPr>
          <p:spPr>
            <a:xfrm>
              <a:off x="8575780" y="2873597"/>
              <a:ext cx="36420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solidFill>
                    <a:schemeClr val="tx1"/>
                  </a:solidFill>
                </a:rPr>
                <a:t>G</a:t>
              </a:r>
            </a:p>
          </p:txBody>
        </p:sp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CCB4B890-6F95-634A-857B-C9A8526B377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-2065744" y="807002"/>
              <a:ext cx="4752517" cy="3196198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Neurosymbolic Synthesis Algorithm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66723CCA-2B6E-8644-84F3-032E49C52A0F}"/>
              </a:ext>
            </a:extLst>
          </p:cNvPr>
          <p:cNvGrpSpPr/>
          <p:nvPr/>
        </p:nvGrpSpPr>
        <p:grpSpPr>
          <a:xfrm>
            <a:off x="-3311866" y="-1451800"/>
            <a:ext cx="14485506" cy="8687724"/>
            <a:chOff x="-3311866" y="-1451800"/>
            <a:chExt cx="14485506" cy="8687724"/>
          </a:xfrm>
        </p:grpSpPr>
        <p:sp>
          <p:nvSpPr>
            <p:cNvPr id="70" name="Google Shape;70;p16"/>
            <p:cNvSpPr/>
            <p:nvPr/>
          </p:nvSpPr>
          <p:spPr>
            <a:xfrm>
              <a:off x="-553585" y="0"/>
              <a:ext cx="3990000" cy="24717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  <a:effectLst>
              <a:outerShdw blurRad="300038" dist="57150" dir="5400000" algn="bl" rotWithShape="0">
                <a:srgbClr val="000000">
                  <a:alpha val="39000"/>
                </a:srgbClr>
              </a:outerShdw>
            </a:effectLst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Georgia"/>
                  <a:ea typeface="Georgia"/>
                  <a:cs typeface="Georgia"/>
                  <a:sym typeface="Georgia"/>
                </a:rPr>
                <a:t>(State)</a:t>
              </a:r>
              <a:endParaRPr sz="1200">
                <a:latin typeface="Georgia"/>
                <a:ea typeface="Georgia"/>
                <a:cs typeface="Georgia"/>
                <a:sym typeface="Georgia"/>
              </a:endParaRPr>
            </a:p>
          </p:txBody>
        </p:sp>
        <p:cxnSp>
          <p:nvCxnSpPr>
            <p:cNvPr id="71" name="Google Shape;71;p16"/>
            <p:cNvCxnSpPr>
              <a:stCxn id="72" idx="3"/>
              <a:endCxn id="70" idx="1"/>
            </p:cNvCxnSpPr>
            <p:nvPr/>
          </p:nvCxnSpPr>
          <p:spPr>
            <a:xfrm>
              <a:off x="-842069" y="1235858"/>
              <a:ext cx="2886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73" name="Google Shape;73;p16"/>
            <p:cNvSpPr/>
            <p:nvPr/>
          </p:nvSpPr>
          <p:spPr>
            <a:xfrm>
              <a:off x="892115" y="-673400"/>
              <a:ext cx="1098600" cy="4887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  <a:effectLst>
              <a:outerShdw blurRad="300038" dist="57150" dir="5400000" algn="bl" rotWithShape="0">
                <a:srgbClr val="000000">
                  <a:alpha val="3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Georgia"/>
                  <a:ea typeface="Georgia"/>
                  <a:cs typeface="Georgia"/>
                  <a:sym typeface="Georgia"/>
                </a:rPr>
                <a:t>GNN</a:t>
              </a:r>
              <a:endParaRPr sz="1200">
                <a:latin typeface="Georgia"/>
                <a:ea typeface="Georgia"/>
                <a:cs typeface="Georgia"/>
                <a:sym typeface="Georgia"/>
              </a:endParaRPr>
            </a:p>
          </p:txBody>
        </p:sp>
        <p:sp>
          <p:nvSpPr>
            <p:cNvPr id="74" name="Google Shape;74;p16"/>
            <p:cNvSpPr/>
            <p:nvPr/>
          </p:nvSpPr>
          <p:spPr>
            <a:xfrm>
              <a:off x="3724890" y="991500"/>
              <a:ext cx="1440900" cy="4887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  <a:effectLst>
              <a:outerShdw blurRad="300038" dist="57150" dir="5400000" algn="bl" rotWithShape="0">
                <a:srgbClr val="000000">
                  <a:alpha val="3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Georgia"/>
                  <a:ea typeface="Georgia"/>
                  <a:cs typeface="Georgia"/>
                  <a:sym typeface="Georgia"/>
                </a:rPr>
                <a:t>Interpreter</a:t>
              </a:r>
              <a:endParaRPr sz="12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Georgia"/>
                  <a:ea typeface="Georgia"/>
                  <a:cs typeface="Georgia"/>
                  <a:sym typeface="Georgia"/>
                </a:rPr>
                <a:t>(Environment)</a:t>
              </a:r>
              <a:endParaRPr sz="12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endParaRPr>
            </a:p>
          </p:txBody>
        </p:sp>
        <p:pic>
          <p:nvPicPr>
            <p:cNvPr id="72" name="Google Shape;72;p1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3311866" y="412595"/>
              <a:ext cx="2469796" cy="1646526"/>
            </a:xfrm>
            <a:prstGeom prst="rect">
              <a:avLst/>
            </a:prstGeom>
            <a:noFill/>
            <a:ln>
              <a:noFill/>
            </a:ln>
            <a:effectLst>
              <a:outerShdw blurRad="285750" dist="114300" dir="5400000" algn="bl" rotWithShape="0">
                <a:srgbClr val="000000">
                  <a:alpha val="25000"/>
                </a:srgbClr>
              </a:outerShdw>
            </a:effectLst>
          </p:spPr>
        </p:pic>
        <p:sp>
          <p:nvSpPr>
            <p:cNvPr id="75" name="Google Shape;75;p16"/>
            <p:cNvSpPr/>
            <p:nvPr/>
          </p:nvSpPr>
          <p:spPr>
            <a:xfrm>
              <a:off x="324965" y="-1451800"/>
              <a:ext cx="2232900" cy="5937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  <a:effectLst>
              <a:outerShdw blurRad="300038" dist="57150" dir="5400000" algn="bl" rotWithShape="0">
                <a:srgbClr val="000000">
                  <a:alpha val="3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latin typeface="Courier" pitchFamily="2" charset="0"/>
                  <a:ea typeface="Roboto Mono"/>
                  <a:cs typeface="Roboto Mono"/>
                  <a:sym typeface="Roboto Mono"/>
                </a:rPr>
                <a:t>gray(</a:t>
              </a:r>
              <a:r>
                <a:rPr lang="en" sz="1200" dirty="0">
                  <a:solidFill>
                    <a:srgbClr val="3D85C6"/>
                  </a:solidFill>
                  <a:latin typeface="Courier" pitchFamily="2" charset="0"/>
                  <a:ea typeface="Roboto Mono"/>
                  <a:cs typeface="Roboto Mono"/>
                  <a:sym typeface="Roboto Mono"/>
                </a:rPr>
                <a:t>var0</a:t>
              </a:r>
              <a:r>
                <a:rPr lang="en" sz="1200" dirty="0">
                  <a:latin typeface="Courier" pitchFamily="2" charset="0"/>
                  <a:ea typeface="Roboto Mono"/>
                  <a:cs typeface="Roboto Mono"/>
                  <a:sym typeface="Roboto Mono"/>
                </a:rPr>
                <a:t>)</a:t>
              </a:r>
              <a:endParaRPr sz="1200" dirty="0">
                <a:latin typeface="Courier" pitchFamily="2" charset="0"/>
                <a:ea typeface="Roboto Mono"/>
                <a:cs typeface="Roboto Mono"/>
                <a:sym typeface="Roboto Mono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latin typeface="Georgia"/>
                  <a:ea typeface="Georgia"/>
                  <a:cs typeface="Georgia"/>
                  <a:sym typeface="Georgia"/>
                </a:rPr>
                <a:t>(Action)</a:t>
              </a:r>
              <a:endParaRPr sz="1200" dirty="0">
                <a:latin typeface="Georgia"/>
                <a:ea typeface="Georgia"/>
                <a:cs typeface="Georgia"/>
                <a:sym typeface="Georgia"/>
              </a:endParaRPr>
            </a:p>
          </p:txBody>
        </p:sp>
        <p:sp>
          <p:nvSpPr>
            <p:cNvPr id="76" name="Google Shape;76;p16"/>
            <p:cNvSpPr txBox="1"/>
            <p:nvPr/>
          </p:nvSpPr>
          <p:spPr>
            <a:xfrm>
              <a:off x="-2902704" y="2152500"/>
              <a:ext cx="1651500" cy="319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Georgia"/>
                  <a:ea typeface="Georgia"/>
                  <a:cs typeface="Georgia"/>
                  <a:sym typeface="Georgia"/>
                </a:rPr>
                <a:t>Input (Symbolic)</a:t>
              </a:r>
              <a:endParaRPr>
                <a:latin typeface="Georgia"/>
                <a:ea typeface="Georgia"/>
                <a:cs typeface="Georgia"/>
                <a:sym typeface="Georgia"/>
              </a:endParaRPr>
            </a:p>
          </p:txBody>
        </p:sp>
        <p:grpSp>
          <p:nvGrpSpPr>
            <p:cNvPr id="77" name="Google Shape;77;p16"/>
            <p:cNvGrpSpPr/>
            <p:nvPr/>
          </p:nvGrpSpPr>
          <p:grpSpPr>
            <a:xfrm>
              <a:off x="-150764" y="261766"/>
              <a:ext cx="3184351" cy="1646522"/>
              <a:chOff x="3546271" y="1597666"/>
              <a:chExt cx="3184351" cy="1646522"/>
            </a:xfrm>
          </p:grpSpPr>
          <p:cxnSp>
            <p:nvCxnSpPr>
              <p:cNvPr id="78" name="Google Shape;78;p16"/>
              <p:cNvCxnSpPr>
                <a:stCxn id="79" idx="0"/>
              </p:cNvCxnSpPr>
              <p:nvPr/>
            </p:nvCxnSpPr>
            <p:spPr>
              <a:xfrm rot="10800000" flipH="1">
                <a:off x="4216925" y="2314188"/>
                <a:ext cx="1800" cy="547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grpSp>
            <p:nvGrpSpPr>
              <p:cNvPr id="80" name="Google Shape;80;p16"/>
              <p:cNvGrpSpPr/>
              <p:nvPr/>
            </p:nvGrpSpPr>
            <p:grpSpPr>
              <a:xfrm>
                <a:off x="3546271" y="1597666"/>
                <a:ext cx="1440901" cy="1646522"/>
                <a:chOff x="3946621" y="1226578"/>
                <a:chExt cx="1440901" cy="1646522"/>
              </a:xfrm>
            </p:grpSpPr>
            <p:grpSp>
              <p:nvGrpSpPr>
                <p:cNvPr id="81" name="Google Shape;81;p16"/>
                <p:cNvGrpSpPr/>
                <p:nvPr/>
              </p:nvGrpSpPr>
              <p:grpSpPr>
                <a:xfrm>
                  <a:off x="3946621" y="1226578"/>
                  <a:ext cx="1440901" cy="1646522"/>
                  <a:chOff x="3946621" y="1226578"/>
                  <a:chExt cx="1440901" cy="1646522"/>
                </a:xfrm>
              </p:grpSpPr>
              <p:pic>
                <p:nvPicPr>
                  <p:cNvPr id="82" name="Google Shape;82;p16"/>
                  <p:cNvPicPr preferRelativeResize="0"/>
                  <p:nvPr/>
                </p:nvPicPr>
                <p:blipFill>
                  <a:blip r:embed="rId3">
                    <a:alphaModFix/>
                  </a:blip>
                  <a:stretch>
                    <a:fillRect/>
                  </a:stretch>
                </p:blipFill>
                <p:spPr>
                  <a:xfrm>
                    <a:off x="3946621" y="1226578"/>
                    <a:ext cx="1440901" cy="960596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>
                    <a:outerShdw blurRad="285750" dist="114300" dir="5400000" algn="bl" rotWithShape="0">
                      <a:srgbClr val="000000">
                        <a:alpha val="25000"/>
                      </a:srgbClr>
                    </a:outerShdw>
                  </a:effectLst>
                </p:spPr>
              </p:pic>
              <p:sp>
                <p:nvSpPr>
                  <p:cNvPr id="79" name="Google Shape;79;p16"/>
                  <p:cNvSpPr/>
                  <p:nvPr/>
                </p:nvSpPr>
                <p:spPr>
                  <a:xfrm>
                    <a:off x="4324625" y="2490900"/>
                    <a:ext cx="585300" cy="382200"/>
                  </a:xfrm>
                  <a:prstGeom prst="ellipse">
                    <a:avLst/>
                  </a:prstGeom>
                  <a:solidFill>
                    <a:srgbClr val="FFFFFF"/>
                  </a:solidFill>
                  <a:ln>
                    <a:noFill/>
                  </a:ln>
                  <a:effectLst>
                    <a:outerShdw blurRad="271463" dist="76200" dir="5400000" algn="bl" rotWithShape="0">
                      <a:srgbClr val="000000">
                        <a:alpha val="50000"/>
                      </a:srgb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n" sz="700" dirty="0">
                        <a:solidFill>
                          <a:srgbClr val="0070C0"/>
                        </a:solidFill>
                        <a:latin typeface="Courier" pitchFamily="2" charset="0"/>
                        <a:ea typeface="Roboto Mono"/>
                        <a:cs typeface="Roboto Mono"/>
                        <a:sym typeface="Roboto Mono"/>
                      </a:rPr>
                      <a:t>var0</a:t>
                    </a:r>
                    <a:endParaRPr sz="700" dirty="0">
                      <a:solidFill>
                        <a:srgbClr val="0070C0"/>
                      </a:solidFill>
                      <a:latin typeface="Courier" pitchFamily="2" charset="0"/>
                      <a:ea typeface="Roboto Mono"/>
                      <a:cs typeface="Roboto Mono"/>
                      <a:sym typeface="Roboto Mono"/>
                    </a:endParaRPr>
                  </a:p>
                </p:txBody>
              </p:sp>
              <p:cxnSp>
                <p:nvCxnSpPr>
                  <p:cNvPr id="83" name="Google Shape;83;p16"/>
                  <p:cNvCxnSpPr>
                    <a:stCxn id="79" idx="0"/>
                  </p:cNvCxnSpPr>
                  <p:nvPr/>
                </p:nvCxnSpPr>
                <p:spPr>
                  <a:xfrm rot="10800000" flipH="1">
                    <a:off x="4617275" y="1816800"/>
                    <a:ext cx="233100" cy="6741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med" len="med"/>
                    <a:tailEnd type="triangle" w="med" len="med"/>
                  </a:ln>
                </p:spPr>
              </p:cxnSp>
              <p:cxnSp>
                <p:nvCxnSpPr>
                  <p:cNvPr id="84" name="Google Shape;84;p16"/>
                  <p:cNvCxnSpPr>
                    <a:stCxn id="79" idx="0"/>
                  </p:cNvCxnSpPr>
                  <p:nvPr/>
                </p:nvCxnSpPr>
                <p:spPr>
                  <a:xfrm rot="10800000">
                    <a:off x="4324475" y="1869300"/>
                    <a:ext cx="292800" cy="6216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med" len="med"/>
                    <a:tailEnd type="triangle" w="med" len="med"/>
                  </a:ln>
                </p:spPr>
              </p:cxnSp>
              <p:cxnSp>
                <p:nvCxnSpPr>
                  <p:cNvPr id="85" name="Google Shape;85;p16"/>
                  <p:cNvCxnSpPr>
                    <a:stCxn id="79" idx="0"/>
                  </p:cNvCxnSpPr>
                  <p:nvPr/>
                </p:nvCxnSpPr>
                <p:spPr>
                  <a:xfrm rot="10800000">
                    <a:off x="4492775" y="1753800"/>
                    <a:ext cx="124500" cy="7371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med" len="med"/>
                    <a:tailEnd type="triangle" w="med" len="med"/>
                  </a:ln>
                </p:spPr>
              </p:cxnSp>
              <p:cxnSp>
                <p:nvCxnSpPr>
                  <p:cNvPr id="86" name="Google Shape;86;p16"/>
                  <p:cNvCxnSpPr>
                    <a:stCxn id="79" idx="0"/>
                  </p:cNvCxnSpPr>
                  <p:nvPr/>
                </p:nvCxnSpPr>
                <p:spPr>
                  <a:xfrm rot="10800000" flipH="1">
                    <a:off x="4617275" y="1774800"/>
                    <a:ext cx="454200" cy="7161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med" len="med"/>
                    <a:tailEnd type="triangle" w="med" len="med"/>
                  </a:ln>
                </p:spPr>
              </p:cxnSp>
              <p:cxnSp>
                <p:nvCxnSpPr>
                  <p:cNvPr id="87" name="Google Shape;87;p16"/>
                  <p:cNvCxnSpPr>
                    <a:stCxn id="79" idx="0"/>
                  </p:cNvCxnSpPr>
                  <p:nvPr/>
                </p:nvCxnSpPr>
                <p:spPr>
                  <a:xfrm rot="10800000" flipH="1">
                    <a:off x="4617275" y="1680000"/>
                    <a:ext cx="107100" cy="8109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med" len="med"/>
                    <a:tailEnd type="triangle" w="med" len="med"/>
                  </a:ln>
                </p:spPr>
              </p:cxnSp>
              <p:cxnSp>
                <p:nvCxnSpPr>
                  <p:cNvPr id="88" name="Google Shape;88;p16"/>
                  <p:cNvCxnSpPr>
                    <a:stCxn id="79" idx="0"/>
                  </p:cNvCxnSpPr>
                  <p:nvPr/>
                </p:nvCxnSpPr>
                <p:spPr>
                  <a:xfrm rot="10800000">
                    <a:off x="4177175" y="1680000"/>
                    <a:ext cx="440100" cy="8109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med" len="med"/>
                    <a:tailEnd type="triangle" w="med" len="med"/>
                  </a:ln>
                </p:spPr>
              </p:cxnSp>
              <p:cxnSp>
                <p:nvCxnSpPr>
                  <p:cNvPr id="89" name="Google Shape;89;p16"/>
                  <p:cNvCxnSpPr>
                    <a:stCxn id="79" idx="0"/>
                  </p:cNvCxnSpPr>
                  <p:nvPr/>
                </p:nvCxnSpPr>
                <p:spPr>
                  <a:xfrm rot="10800000">
                    <a:off x="4608575" y="1575000"/>
                    <a:ext cx="8700" cy="9159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med" len="med"/>
                    <a:tailEnd type="triangle" w="med" len="med"/>
                  </a:ln>
                </p:spPr>
              </p:cxnSp>
              <p:cxnSp>
                <p:nvCxnSpPr>
                  <p:cNvPr id="90" name="Google Shape;90;p16"/>
                  <p:cNvCxnSpPr>
                    <a:stCxn id="79" idx="0"/>
                  </p:cNvCxnSpPr>
                  <p:nvPr/>
                </p:nvCxnSpPr>
                <p:spPr>
                  <a:xfrm rot="10800000" flipH="1">
                    <a:off x="4617275" y="1701000"/>
                    <a:ext cx="369900" cy="7899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med" len="med"/>
                    <a:tailEnd type="triangle" w="med" len="med"/>
                  </a:ln>
                </p:spPr>
              </p:cxnSp>
            </p:grpSp>
            <p:cxnSp>
              <p:nvCxnSpPr>
                <p:cNvPr id="91" name="Google Shape;91;p16"/>
                <p:cNvCxnSpPr>
                  <a:stCxn id="79" idx="0"/>
                </p:cNvCxnSpPr>
                <p:nvPr/>
              </p:nvCxnSpPr>
              <p:spPr>
                <a:xfrm rot="10800000" flipH="1">
                  <a:off x="4617275" y="1931100"/>
                  <a:ext cx="22800" cy="5598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cxnSp>
          </p:grpSp>
          <p:cxnSp>
            <p:nvCxnSpPr>
              <p:cNvPr id="92" name="Google Shape;92;p16"/>
              <p:cNvCxnSpPr>
                <a:stCxn id="93" idx="0"/>
              </p:cNvCxnSpPr>
              <p:nvPr/>
            </p:nvCxnSpPr>
            <p:spPr>
              <a:xfrm rot="10800000" flipH="1">
                <a:off x="5960375" y="2314188"/>
                <a:ext cx="1800" cy="547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grpSp>
            <p:nvGrpSpPr>
              <p:cNvPr id="94" name="Google Shape;94;p16"/>
              <p:cNvGrpSpPr/>
              <p:nvPr/>
            </p:nvGrpSpPr>
            <p:grpSpPr>
              <a:xfrm>
                <a:off x="5289721" y="1597666"/>
                <a:ext cx="1440901" cy="1646522"/>
                <a:chOff x="3946621" y="1226578"/>
                <a:chExt cx="1440901" cy="1646522"/>
              </a:xfrm>
            </p:grpSpPr>
            <p:grpSp>
              <p:nvGrpSpPr>
                <p:cNvPr id="95" name="Google Shape;95;p16"/>
                <p:cNvGrpSpPr/>
                <p:nvPr/>
              </p:nvGrpSpPr>
              <p:grpSpPr>
                <a:xfrm>
                  <a:off x="3946621" y="1226578"/>
                  <a:ext cx="1440901" cy="1646522"/>
                  <a:chOff x="3946621" y="1226578"/>
                  <a:chExt cx="1440901" cy="1646522"/>
                </a:xfrm>
              </p:grpSpPr>
              <p:pic>
                <p:nvPicPr>
                  <p:cNvPr id="96" name="Google Shape;96;p16"/>
                  <p:cNvPicPr preferRelativeResize="0"/>
                  <p:nvPr/>
                </p:nvPicPr>
                <p:blipFill>
                  <a:blip r:embed="rId3">
                    <a:alphaModFix/>
                  </a:blip>
                  <a:stretch>
                    <a:fillRect/>
                  </a:stretch>
                </p:blipFill>
                <p:spPr>
                  <a:xfrm>
                    <a:off x="3946621" y="1226578"/>
                    <a:ext cx="1440901" cy="960596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>
                    <a:outerShdw blurRad="285750" dist="114300" dir="5400000" algn="bl" rotWithShape="0">
                      <a:srgbClr val="000000">
                        <a:alpha val="25000"/>
                      </a:srgbClr>
                    </a:outerShdw>
                  </a:effectLst>
                </p:spPr>
              </p:pic>
              <p:sp>
                <p:nvSpPr>
                  <p:cNvPr id="93" name="Google Shape;93;p16"/>
                  <p:cNvSpPr/>
                  <p:nvPr/>
                </p:nvSpPr>
                <p:spPr>
                  <a:xfrm>
                    <a:off x="4324625" y="2490900"/>
                    <a:ext cx="585300" cy="382200"/>
                  </a:xfrm>
                  <a:prstGeom prst="ellipse">
                    <a:avLst/>
                  </a:prstGeom>
                  <a:solidFill>
                    <a:srgbClr val="FFFFFF"/>
                  </a:solidFill>
                  <a:ln>
                    <a:noFill/>
                  </a:ln>
                  <a:effectLst>
                    <a:outerShdw blurRad="271463" dist="76200" dir="5400000" algn="bl" rotWithShape="0">
                      <a:srgbClr val="000000">
                        <a:alpha val="50000"/>
                      </a:srgb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n" sz="700">
                        <a:solidFill>
                          <a:srgbClr val="FF0000"/>
                        </a:solidFill>
                        <a:latin typeface="Courier" pitchFamily="2" charset="0"/>
                        <a:ea typeface="Roboto Mono"/>
                        <a:cs typeface="Roboto Mono"/>
                        <a:sym typeface="Roboto Mono"/>
                      </a:rPr>
                      <a:t>var1</a:t>
                    </a:r>
                    <a:endParaRPr sz="700">
                      <a:solidFill>
                        <a:srgbClr val="FF0000"/>
                      </a:solidFill>
                      <a:latin typeface="Courier" pitchFamily="2" charset="0"/>
                      <a:ea typeface="Roboto Mono"/>
                      <a:cs typeface="Roboto Mono"/>
                      <a:sym typeface="Roboto Mono"/>
                    </a:endParaRPr>
                  </a:p>
                </p:txBody>
              </p:sp>
              <p:cxnSp>
                <p:nvCxnSpPr>
                  <p:cNvPr id="97" name="Google Shape;97;p16"/>
                  <p:cNvCxnSpPr>
                    <a:stCxn id="93" idx="0"/>
                  </p:cNvCxnSpPr>
                  <p:nvPr/>
                </p:nvCxnSpPr>
                <p:spPr>
                  <a:xfrm rot="10800000" flipH="1">
                    <a:off x="4617275" y="1816800"/>
                    <a:ext cx="233100" cy="6741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med" len="med"/>
                    <a:tailEnd type="triangle" w="med" len="med"/>
                  </a:ln>
                </p:spPr>
              </p:cxnSp>
              <p:cxnSp>
                <p:nvCxnSpPr>
                  <p:cNvPr id="98" name="Google Shape;98;p16"/>
                  <p:cNvCxnSpPr>
                    <a:stCxn id="93" idx="0"/>
                  </p:cNvCxnSpPr>
                  <p:nvPr/>
                </p:nvCxnSpPr>
                <p:spPr>
                  <a:xfrm rot="10800000">
                    <a:off x="4324475" y="1869300"/>
                    <a:ext cx="292800" cy="6216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med" len="med"/>
                    <a:tailEnd type="triangle" w="med" len="med"/>
                  </a:ln>
                </p:spPr>
              </p:cxnSp>
              <p:cxnSp>
                <p:nvCxnSpPr>
                  <p:cNvPr id="99" name="Google Shape;99;p16"/>
                  <p:cNvCxnSpPr>
                    <a:stCxn id="93" idx="0"/>
                  </p:cNvCxnSpPr>
                  <p:nvPr/>
                </p:nvCxnSpPr>
                <p:spPr>
                  <a:xfrm rot="10800000">
                    <a:off x="4492775" y="1753800"/>
                    <a:ext cx="124500" cy="7371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med" len="med"/>
                    <a:tailEnd type="triangle" w="med" len="med"/>
                  </a:ln>
                </p:spPr>
              </p:cxnSp>
              <p:cxnSp>
                <p:nvCxnSpPr>
                  <p:cNvPr id="100" name="Google Shape;100;p16"/>
                  <p:cNvCxnSpPr>
                    <a:stCxn id="93" idx="0"/>
                  </p:cNvCxnSpPr>
                  <p:nvPr/>
                </p:nvCxnSpPr>
                <p:spPr>
                  <a:xfrm rot="10800000" flipH="1">
                    <a:off x="4617275" y="1774800"/>
                    <a:ext cx="454200" cy="7161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med" len="med"/>
                    <a:tailEnd type="triangle" w="med" len="med"/>
                  </a:ln>
                </p:spPr>
              </p:cxnSp>
              <p:cxnSp>
                <p:nvCxnSpPr>
                  <p:cNvPr id="101" name="Google Shape;101;p16"/>
                  <p:cNvCxnSpPr>
                    <a:stCxn id="93" idx="0"/>
                  </p:cNvCxnSpPr>
                  <p:nvPr/>
                </p:nvCxnSpPr>
                <p:spPr>
                  <a:xfrm rot="10800000" flipH="1">
                    <a:off x="4617275" y="1680000"/>
                    <a:ext cx="107100" cy="8109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med" len="med"/>
                    <a:tailEnd type="triangle" w="med" len="med"/>
                  </a:ln>
                </p:spPr>
              </p:cxnSp>
              <p:cxnSp>
                <p:nvCxnSpPr>
                  <p:cNvPr id="102" name="Google Shape;102;p16"/>
                  <p:cNvCxnSpPr>
                    <a:stCxn id="93" idx="0"/>
                  </p:cNvCxnSpPr>
                  <p:nvPr/>
                </p:nvCxnSpPr>
                <p:spPr>
                  <a:xfrm rot="10800000">
                    <a:off x="4177175" y="1680000"/>
                    <a:ext cx="440100" cy="8109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med" len="med"/>
                    <a:tailEnd type="triangle" w="med" len="med"/>
                  </a:ln>
                </p:spPr>
              </p:cxnSp>
              <p:cxnSp>
                <p:nvCxnSpPr>
                  <p:cNvPr id="103" name="Google Shape;103;p16"/>
                  <p:cNvCxnSpPr>
                    <a:stCxn id="93" idx="0"/>
                  </p:cNvCxnSpPr>
                  <p:nvPr/>
                </p:nvCxnSpPr>
                <p:spPr>
                  <a:xfrm rot="10800000">
                    <a:off x="4608575" y="1575000"/>
                    <a:ext cx="8700" cy="9159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med" len="med"/>
                    <a:tailEnd type="triangle" w="med" len="med"/>
                  </a:ln>
                </p:spPr>
              </p:cxnSp>
              <p:cxnSp>
                <p:nvCxnSpPr>
                  <p:cNvPr id="104" name="Google Shape;104;p16"/>
                  <p:cNvCxnSpPr>
                    <a:stCxn id="93" idx="0"/>
                  </p:cNvCxnSpPr>
                  <p:nvPr/>
                </p:nvCxnSpPr>
                <p:spPr>
                  <a:xfrm rot="10800000" flipH="1">
                    <a:off x="4617275" y="1701000"/>
                    <a:ext cx="369900" cy="7899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med" len="med"/>
                    <a:tailEnd type="triangle" w="med" len="med"/>
                  </a:ln>
                </p:spPr>
              </p:cxnSp>
            </p:grpSp>
            <p:cxnSp>
              <p:nvCxnSpPr>
                <p:cNvPr id="105" name="Google Shape;105;p16"/>
                <p:cNvCxnSpPr>
                  <a:stCxn id="93" idx="0"/>
                </p:cNvCxnSpPr>
                <p:nvPr/>
              </p:nvCxnSpPr>
              <p:spPr>
                <a:xfrm rot="10800000" flipH="1">
                  <a:off x="4617275" y="1931100"/>
                  <a:ext cx="22800" cy="5598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cxnSp>
          </p:grpSp>
        </p:grpSp>
        <p:cxnSp>
          <p:nvCxnSpPr>
            <p:cNvPr id="106" name="Google Shape;106;p16"/>
            <p:cNvCxnSpPr>
              <a:stCxn id="70" idx="0"/>
              <a:endCxn id="73" idx="2"/>
            </p:cNvCxnSpPr>
            <p:nvPr/>
          </p:nvCxnSpPr>
          <p:spPr>
            <a:xfrm rot="10800000">
              <a:off x="1441415" y="-184800"/>
              <a:ext cx="0" cy="184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07" name="Google Shape;107;p16"/>
            <p:cNvCxnSpPr>
              <a:stCxn id="73" idx="0"/>
              <a:endCxn id="75" idx="2"/>
            </p:cNvCxnSpPr>
            <p:nvPr/>
          </p:nvCxnSpPr>
          <p:spPr>
            <a:xfrm rot="10800000">
              <a:off x="1441415" y="-858200"/>
              <a:ext cx="0" cy="184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08" name="Google Shape;108;p16"/>
            <p:cNvCxnSpPr>
              <a:stCxn id="75" idx="3"/>
              <a:endCxn id="74" idx="0"/>
            </p:cNvCxnSpPr>
            <p:nvPr/>
          </p:nvCxnSpPr>
          <p:spPr>
            <a:xfrm>
              <a:off x="2557865" y="-1154950"/>
              <a:ext cx="1887600" cy="21465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09" name="Google Shape;109;p16"/>
            <p:cNvCxnSpPr>
              <a:stCxn id="70" idx="3"/>
              <a:endCxn id="74" idx="1"/>
            </p:cNvCxnSpPr>
            <p:nvPr/>
          </p:nvCxnSpPr>
          <p:spPr>
            <a:xfrm>
              <a:off x="3436415" y="1235850"/>
              <a:ext cx="2886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0" name="Google Shape;110;p16"/>
            <p:cNvCxnSpPr>
              <a:stCxn id="74" idx="3"/>
              <a:endCxn id="111" idx="1"/>
            </p:cNvCxnSpPr>
            <p:nvPr/>
          </p:nvCxnSpPr>
          <p:spPr>
            <a:xfrm>
              <a:off x="5165790" y="1235850"/>
              <a:ext cx="2886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45" name="Google Shape;116;p17">
              <a:extLst>
                <a:ext uri="{FF2B5EF4-FFF2-40B4-BE49-F238E27FC236}">
                  <a16:creationId xmlns:a16="http://schemas.microsoft.com/office/drawing/2014/main" id="{95890328-988F-3544-B68D-11CF1E0ABAE6}"/>
                </a:ext>
              </a:extLst>
            </p:cNvPr>
            <p:cNvSpPr/>
            <p:nvPr/>
          </p:nvSpPr>
          <p:spPr>
            <a:xfrm>
              <a:off x="5454265" y="0"/>
              <a:ext cx="3990000" cy="24717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  <a:effectLst>
              <a:outerShdw blurRad="300038" dist="57150" dir="5400000" algn="bl" rotWithShape="0">
                <a:srgbClr val="000000">
                  <a:alpha val="39000"/>
                </a:srgbClr>
              </a:outerShdw>
            </a:effectLst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Georgia"/>
                  <a:ea typeface="Georgia"/>
                  <a:cs typeface="Georgia"/>
                  <a:sym typeface="Georgia"/>
                </a:rPr>
                <a:t>(State)</a:t>
              </a:r>
              <a:endParaRPr sz="1200">
                <a:latin typeface="Georgia"/>
                <a:ea typeface="Georgia"/>
                <a:cs typeface="Georgia"/>
                <a:sym typeface="Georgia"/>
              </a:endParaRPr>
            </a:p>
          </p:txBody>
        </p:sp>
        <p:sp>
          <p:nvSpPr>
            <p:cNvPr id="47" name="Google Shape;119;p17">
              <a:extLst>
                <a:ext uri="{FF2B5EF4-FFF2-40B4-BE49-F238E27FC236}">
                  <a16:creationId xmlns:a16="http://schemas.microsoft.com/office/drawing/2014/main" id="{5BD5CA26-ED2C-FD44-96CB-A85947E31FDA}"/>
                </a:ext>
              </a:extLst>
            </p:cNvPr>
            <p:cNvSpPr/>
            <p:nvPr/>
          </p:nvSpPr>
          <p:spPr>
            <a:xfrm>
              <a:off x="6899965" y="-673400"/>
              <a:ext cx="1098600" cy="4887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  <a:effectLst>
              <a:outerShdw blurRad="300038" dist="57150" dir="5400000" algn="bl" rotWithShape="0">
                <a:srgbClr val="000000">
                  <a:alpha val="3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Georgia"/>
                  <a:ea typeface="Georgia"/>
                  <a:cs typeface="Georgia"/>
                  <a:sym typeface="Georgia"/>
                </a:rPr>
                <a:t>GNN</a:t>
              </a:r>
              <a:endParaRPr sz="1200">
                <a:latin typeface="Georgia"/>
                <a:ea typeface="Georgia"/>
                <a:cs typeface="Georgia"/>
                <a:sym typeface="Georgia"/>
              </a:endParaRPr>
            </a:p>
          </p:txBody>
        </p:sp>
        <p:sp>
          <p:nvSpPr>
            <p:cNvPr id="48" name="Google Shape;120;p17">
              <a:extLst>
                <a:ext uri="{FF2B5EF4-FFF2-40B4-BE49-F238E27FC236}">
                  <a16:creationId xmlns:a16="http://schemas.microsoft.com/office/drawing/2014/main" id="{F242AEF5-C10B-254F-B875-D147E3777CBB}"/>
                </a:ext>
              </a:extLst>
            </p:cNvPr>
            <p:cNvSpPr/>
            <p:nvPr/>
          </p:nvSpPr>
          <p:spPr>
            <a:xfrm>
              <a:off x="9732740" y="991500"/>
              <a:ext cx="1440900" cy="4887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  <a:effectLst>
              <a:outerShdw blurRad="300038" dist="57150" dir="5400000" algn="bl" rotWithShape="0">
                <a:srgbClr val="000000">
                  <a:alpha val="3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Georgia"/>
                  <a:ea typeface="Georgia"/>
                  <a:cs typeface="Georgia"/>
                  <a:sym typeface="Georgia"/>
                </a:rPr>
                <a:t>Interpreter</a:t>
              </a:r>
              <a:endParaRPr sz="12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Georgia"/>
                  <a:ea typeface="Georgia"/>
                  <a:cs typeface="Georgia"/>
                  <a:sym typeface="Georgia"/>
                </a:rPr>
                <a:t>(Environment)</a:t>
              </a:r>
              <a:endParaRPr sz="12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endParaRPr>
            </a:p>
          </p:txBody>
        </p:sp>
        <p:sp>
          <p:nvSpPr>
            <p:cNvPr id="49" name="Google Shape;121;p17">
              <a:extLst>
                <a:ext uri="{FF2B5EF4-FFF2-40B4-BE49-F238E27FC236}">
                  <a16:creationId xmlns:a16="http://schemas.microsoft.com/office/drawing/2014/main" id="{49A898EC-1F8E-4A46-835B-EDFB873CAE2E}"/>
                </a:ext>
              </a:extLst>
            </p:cNvPr>
            <p:cNvSpPr/>
            <p:nvPr/>
          </p:nvSpPr>
          <p:spPr>
            <a:xfrm>
              <a:off x="6332815" y="-1451800"/>
              <a:ext cx="2232900" cy="5937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  <a:effectLst>
              <a:outerShdw blurRad="300038" dist="57150" dir="5400000" algn="bl" rotWithShape="0">
                <a:srgbClr val="000000">
                  <a:alpha val="3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 dirty="0">
                  <a:solidFill>
                    <a:schemeClr val="dk1"/>
                  </a:solidFill>
                  <a:latin typeface="Courier" pitchFamily="2" charset="0"/>
                  <a:ea typeface="Roboto Mono"/>
                  <a:cs typeface="Roboto Mono"/>
                  <a:sym typeface="Roboto Mono"/>
                </a:rPr>
                <a:t>front(</a:t>
              </a:r>
              <a:r>
                <a:rPr lang="en" sz="1200" dirty="0">
                  <a:solidFill>
                    <a:srgbClr val="3D85C6"/>
                  </a:solidFill>
                  <a:latin typeface="Courier" pitchFamily="2" charset="0"/>
                  <a:ea typeface="Roboto Mono"/>
                  <a:cs typeface="Roboto Mono"/>
                  <a:sym typeface="Roboto Mono"/>
                </a:rPr>
                <a:t>var0</a:t>
              </a:r>
              <a:r>
                <a:rPr lang="en" sz="1200" dirty="0">
                  <a:solidFill>
                    <a:srgbClr val="434343"/>
                  </a:solidFill>
                  <a:latin typeface="Courier" pitchFamily="2" charset="0"/>
                  <a:ea typeface="Roboto Mono"/>
                  <a:cs typeface="Roboto Mono"/>
                  <a:sym typeface="Roboto Mono"/>
                </a:rPr>
                <a:t>, </a:t>
              </a:r>
              <a:r>
                <a:rPr lang="en" sz="1200" dirty="0">
                  <a:solidFill>
                    <a:srgbClr val="FF0000"/>
                  </a:solidFill>
                  <a:latin typeface="Courier" pitchFamily="2" charset="0"/>
                  <a:ea typeface="Roboto Mono"/>
                  <a:cs typeface="Roboto Mono"/>
                  <a:sym typeface="Roboto Mono"/>
                </a:rPr>
                <a:t>var1</a:t>
              </a:r>
              <a:r>
                <a:rPr lang="en" sz="1200" dirty="0">
                  <a:solidFill>
                    <a:schemeClr val="dk1"/>
                  </a:solidFill>
                  <a:latin typeface="Courier" pitchFamily="2" charset="0"/>
                  <a:ea typeface="Roboto Mono"/>
                  <a:cs typeface="Roboto Mono"/>
                  <a:sym typeface="Roboto Mono"/>
                </a:rPr>
                <a:t>)</a:t>
              </a:r>
              <a:endParaRPr sz="1200" dirty="0">
                <a:latin typeface="Courier" pitchFamily="2" charset="0"/>
                <a:ea typeface="Roboto Mono"/>
                <a:cs typeface="Roboto Mono"/>
                <a:sym typeface="Roboto Mono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latin typeface="Georgia"/>
                  <a:ea typeface="Georgia"/>
                  <a:cs typeface="Georgia"/>
                  <a:sym typeface="Georgia"/>
                </a:rPr>
                <a:t>(Action)</a:t>
              </a:r>
              <a:endParaRPr sz="1200" dirty="0">
                <a:latin typeface="Georgia"/>
                <a:ea typeface="Georgia"/>
                <a:cs typeface="Georgia"/>
                <a:sym typeface="Georgia"/>
              </a:endParaRPr>
            </a:p>
          </p:txBody>
        </p:sp>
        <p:grpSp>
          <p:nvGrpSpPr>
            <p:cNvPr id="50" name="Google Shape;122;p17">
              <a:extLst>
                <a:ext uri="{FF2B5EF4-FFF2-40B4-BE49-F238E27FC236}">
                  <a16:creationId xmlns:a16="http://schemas.microsoft.com/office/drawing/2014/main" id="{C3A1C43D-C944-C04A-88E1-AC19C9EE3171}"/>
                </a:ext>
              </a:extLst>
            </p:cNvPr>
            <p:cNvGrpSpPr/>
            <p:nvPr/>
          </p:nvGrpSpPr>
          <p:grpSpPr>
            <a:xfrm>
              <a:off x="5857086" y="261766"/>
              <a:ext cx="3184351" cy="1646522"/>
              <a:chOff x="3546271" y="1597666"/>
              <a:chExt cx="3184351" cy="1646522"/>
            </a:xfrm>
          </p:grpSpPr>
          <p:cxnSp>
            <p:nvCxnSpPr>
              <p:cNvPr id="51" name="Google Shape;123;p17">
                <a:extLst>
                  <a:ext uri="{FF2B5EF4-FFF2-40B4-BE49-F238E27FC236}">
                    <a16:creationId xmlns:a16="http://schemas.microsoft.com/office/drawing/2014/main" id="{A9EB1651-DEC9-B347-A2DC-B7EC0F205222}"/>
                  </a:ext>
                </a:extLst>
              </p:cNvPr>
              <p:cNvCxnSpPr>
                <a:stCxn id="68" idx="0"/>
              </p:cNvCxnSpPr>
              <p:nvPr/>
            </p:nvCxnSpPr>
            <p:spPr>
              <a:xfrm rot="10800000" flipH="1">
                <a:off x="4216925" y="2314188"/>
                <a:ext cx="1800" cy="547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grpSp>
            <p:nvGrpSpPr>
              <p:cNvPr id="52" name="Google Shape;125;p17">
                <a:extLst>
                  <a:ext uri="{FF2B5EF4-FFF2-40B4-BE49-F238E27FC236}">
                    <a16:creationId xmlns:a16="http://schemas.microsoft.com/office/drawing/2014/main" id="{3E5A6380-F29E-3640-B777-69E0245BAC58}"/>
                  </a:ext>
                </a:extLst>
              </p:cNvPr>
              <p:cNvGrpSpPr/>
              <p:nvPr/>
            </p:nvGrpSpPr>
            <p:grpSpPr>
              <a:xfrm>
                <a:off x="3546271" y="1597666"/>
                <a:ext cx="1440901" cy="1646522"/>
                <a:chOff x="3946621" y="1226578"/>
                <a:chExt cx="1440901" cy="1646522"/>
              </a:xfrm>
            </p:grpSpPr>
            <p:pic>
              <p:nvPicPr>
                <p:cNvPr id="67" name="Google Shape;126;p17">
                  <a:extLst>
                    <a:ext uri="{FF2B5EF4-FFF2-40B4-BE49-F238E27FC236}">
                      <a16:creationId xmlns:a16="http://schemas.microsoft.com/office/drawing/2014/main" id="{A2291F59-C9C1-BF46-9475-598BE4831620}"/>
                    </a:ext>
                  </a:extLst>
                </p:cNvPr>
                <p:cNvPicPr preferRelativeResize="0"/>
                <p:nvPr/>
              </p:nvPicPr>
              <p:blipFill>
                <a:blip r:embed="rId3">
                  <a:alphaModFix/>
                </a:blip>
                <a:stretch>
                  <a:fillRect/>
                </a:stretch>
              </p:blipFill>
              <p:spPr>
                <a:xfrm>
                  <a:off x="3946621" y="1226578"/>
                  <a:ext cx="1440901" cy="960596"/>
                </a:xfrm>
                <a:prstGeom prst="rect">
                  <a:avLst/>
                </a:prstGeom>
                <a:noFill/>
                <a:ln>
                  <a:noFill/>
                </a:ln>
                <a:effectLst>
                  <a:outerShdw blurRad="285750" dist="114300" dir="5400000" algn="bl" rotWithShape="0">
                    <a:srgbClr val="000000">
                      <a:alpha val="25000"/>
                    </a:srgbClr>
                  </a:outerShdw>
                </a:effectLst>
              </p:spPr>
            </p:pic>
            <p:sp>
              <p:nvSpPr>
                <p:cNvPr id="68" name="Google Shape;124;p17">
                  <a:extLst>
                    <a:ext uri="{FF2B5EF4-FFF2-40B4-BE49-F238E27FC236}">
                      <a16:creationId xmlns:a16="http://schemas.microsoft.com/office/drawing/2014/main" id="{57AC6045-FC2F-8E45-ADF3-AAA6270AA3DC}"/>
                    </a:ext>
                  </a:extLst>
                </p:cNvPr>
                <p:cNvSpPr/>
                <p:nvPr/>
              </p:nvSpPr>
              <p:spPr>
                <a:xfrm>
                  <a:off x="4324625" y="2490900"/>
                  <a:ext cx="585300" cy="382200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ffectLst>
                  <a:outerShdw blurRad="271463" dist="76200" dir="5400000" algn="bl" rotWithShape="0">
                    <a:srgbClr val="000000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700" dirty="0">
                      <a:solidFill>
                        <a:srgbClr val="0070C0"/>
                      </a:solidFill>
                      <a:latin typeface="Courier" pitchFamily="2" charset="0"/>
                      <a:ea typeface="Roboto Mono"/>
                      <a:cs typeface="Roboto Mono"/>
                      <a:sym typeface="Roboto Mono"/>
                    </a:rPr>
                    <a:t>var0</a:t>
                  </a:r>
                  <a:endParaRPr sz="700" dirty="0">
                    <a:solidFill>
                      <a:srgbClr val="0070C0"/>
                    </a:solidFill>
                    <a:latin typeface="Courier" pitchFamily="2" charset="0"/>
                    <a:ea typeface="Roboto Mono"/>
                    <a:cs typeface="Roboto Mono"/>
                    <a:sym typeface="Roboto Mono"/>
                  </a:endParaRPr>
                </a:p>
              </p:txBody>
            </p:sp>
            <p:cxnSp>
              <p:nvCxnSpPr>
                <p:cNvPr id="69" name="Google Shape;127;p17">
                  <a:extLst>
                    <a:ext uri="{FF2B5EF4-FFF2-40B4-BE49-F238E27FC236}">
                      <a16:creationId xmlns:a16="http://schemas.microsoft.com/office/drawing/2014/main" id="{B59365BF-1B34-8A46-93F1-9F84685EBC53}"/>
                    </a:ext>
                  </a:extLst>
                </p:cNvPr>
                <p:cNvCxnSpPr>
                  <a:stCxn id="68" idx="0"/>
                </p:cNvCxnSpPr>
                <p:nvPr/>
              </p:nvCxnSpPr>
              <p:spPr>
                <a:xfrm rot="10800000" flipH="1">
                  <a:off x="4617275" y="1816800"/>
                  <a:ext cx="233100" cy="6741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cxnSp>
            <p:cxnSp>
              <p:nvCxnSpPr>
                <p:cNvPr id="111" name="Google Shape;128;p17">
                  <a:extLst>
                    <a:ext uri="{FF2B5EF4-FFF2-40B4-BE49-F238E27FC236}">
                      <a16:creationId xmlns:a16="http://schemas.microsoft.com/office/drawing/2014/main" id="{9BDCD464-25CB-7745-8D24-DF43D73135D1}"/>
                    </a:ext>
                  </a:extLst>
                </p:cNvPr>
                <p:cNvCxnSpPr>
                  <a:stCxn id="68" idx="0"/>
                </p:cNvCxnSpPr>
                <p:nvPr/>
              </p:nvCxnSpPr>
              <p:spPr>
                <a:xfrm rot="10800000" flipH="1">
                  <a:off x="4617275" y="1680000"/>
                  <a:ext cx="107100" cy="8109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cxnSp>
            <p:cxnSp>
              <p:nvCxnSpPr>
                <p:cNvPr id="112" name="Google Shape;129;p17">
                  <a:extLst>
                    <a:ext uri="{FF2B5EF4-FFF2-40B4-BE49-F238E27FC236}">
                      <a16:creationId xmlns:a16="http://schemas.microsoft.com/office/drawing/2014/main" id="{6EE3886E-7736-E34D-A5C2-E761B3E6EBAE}"/>
                    </a:ext>
                  </a:extLst>
                </p:cNvPr>
                <p:cNvCxnSpPr>
                  <a:stCxn id="68" idx="0"/>
                </p:cNvCxnSpPr>
                <p:nvPr/>
              </p:nvCxnSpPr>
              <p:spPr>
                <a:xfrm rot="10800000">
                  <a:off x="4608575" y="1575000"/>
                  <a:ext cx="8700" cy="9159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cxnSp>
          </p:grpSp>
          <p:cxnSp>
            <p:nvCxnSpPr>
              <p:cNvPr id="53" name="Google Shape;130;p17">
                <a:extLst>
                  <a:ext uri="{FF2B5EF4-FFF2-40B4-BE49-F238E27FC236}">
                    <a16:creationId xmlns:a16="http://schemas.microsoft.com/office/drawing/2014/main" id="{FBC1422C-9200-E341-A17F-22CE0A674CF3}"/>
                  </a:ext>
                </a:extLst>
              </p:cNvPr>
              <p:cNvCxnSpPr>
                <a:stCxn id="58" idx="0"/>
              </p:cNvCxnSpPr>
              <p:nvPr/>
            </p:nvCxnSpPr>
            <p:spPr>
              <a:xfrm rot="10800000" flipH="1">
                <a:off x="5960375" y="2314188"/>
                <a:ext cx="1800" cy="547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grpSp>
            <p:nvGrpSpPr>
              <p:cNvPr id="54" name="Google Shape;132;p17">
                <a:extLst>
                  <a:ext uri="{FF2B5EF4-FFF2-40B4-BE49-F238E27FC236}">
                    <a16:creationId xmlns:a16="http://schemas.microsoft.com/office/drawing/2014/main" id="{27365E72-C199-AF47-A39D-84E844FD38EC}"/>
                  </a:ext>
                </a:extLst>
              </p:cNvPr>
              <p:cNvGrpSpPr/>
              <p:nvPr/>
            </p:nvGrpSpPr>
            <p:grpSpPr>
              <a:xfrm>
                <a:off x="5289721" y="1597666"/>
                <a:ext cx="1440901" cy="1646522"/>
                <a:chOff x="3946621" y="1226578"/>
                <a:chExt cx="1440901" cy="1646522"/>
              </a:xfrm>
            </p:grpSpPr>
            <p:grpSp>
              <p:nvGrpSpPr>
                <p:cNvPr id="55" name="Google Shape;133;p17">
                  <a:extLst>
                    <a:ext uri="{FF2B5EF4-FFF2-40B4-BE49-F238E27FC236}">
                      <a16:creationId xmlns:a16="http://schemas.microsoft.com/office/drawing/2014/main" id="{03AC2970-5E6C-0447-B00E-0F84251B8D3D}"/>
                    </a:ext>
                  </a:extLst>
                </p:cNvPr>
                <p:cNvGrpSpPr/>
                <p:nvPr/>
              </p:nvGrpSpPr>
              <p:grpSpPr>
                <a:xfrm>
                  <a:off x="3946621" y="1226578"/>
                  <a:ext cx="1440901" cy="1646522"/>
                  <a:chOff x="3946621" y="1226578"/>
                  <a:chExt cx="1440901" cy="1646522"/>
                </a:xfrm>
              </p:grpSpPr>
              <p:pic>
                <p:nvPicPr>
                  <p:cNvPr id="57" name="Google Shape;134;p17">
                    <a:extLst>
                      <a:ext uri="{FF2B5EF4-FFF2-40B4-BE49-F238E27FC236}">
                        <a16:creationId xmlns:a16="http://schemas.microsoft.com/office/drawing/2014/main" id="{BC92779E-AE54-9044-B5DA-B115C482C339}"/>
                      </a:ext>
                    </a:extLst>
                  </p:cNvPr>
                  <p:cNvPicPr preferRelativeResize="0"/>
                  <p:nvPr/>
                </p:nvPicPr>
                <p:blipFill>
                  <a:blip r:embed="rId3">
                    <a:alphaModFix/>
                  </a:blip>
                  <a:stretch>
                    <a:fillRect/>
                  </a:stretch>
                </p:blipFill>
                <p:spPr>
                  <a:xfrm>
                    <a:off x="3946621" y="1226578"/>
                    <a:ext cx="1440901" cy="960596"/>
                  </a:xfrm>
                  <a:prstGeom prst="rect">
                    <a:avLst/>
                  </a:prstGeom>
                  <a:noFill/>
                  <a:ln>
                    <a:noFill/>
                  </a:ln>
                  <a:effectLst>
                    <a:outerShdw blurRad="285750" dist="114300" dir="5400000" algn="bl" rotWithShape="0">
                      <a:srgbClr val="000000">
                        <a:alpha val="25000"/>
                      </a:srgbClr>
                    </a:outerShdw>
                  </a:effectLst>
                </p:spPr>
              </p:pic>
              <p:sp>
                <p:nvSpPr>
                  <p:cNvPr id="58" name="Google Shape;131;p17">
                    <a:extLst>
                      <a:ext uri="{FF2B5EF4-FFF2-40B4-BE49-F238E27FC236}">
                        <a16:creationId xmlns:a16="http://schemas.microsoft.com/office/drawing/2014/main" id="{519B2619-2E16-E14A-BBB8-FA2A77DD66D9}"/>
                      </a:ext>
                    </a:extLst>
                  </p:cNvPr>
                  <p:cNvSpPr/>
                  <p:nvPr/>
                </p:nvSpPr>
                <p:spPr>
                  <a:xfrm>
                    <a:off x="4324625" y="2490900"/>
                    <a:ext cx="585300" cy="382200"/>
                  </a:xfrm>
                  <a:prstGeom prst="ellipse">
                    <a:avLst/>
                  </a:prstGeom>
                  <a:solidFill>
                    <a:srgbClr val="FFFFFF"/>
                  </a:solidFill>
                  <a:ln>
                    <a:noFill/>
                  </a:ln>
                  <a:effectLst>
                    <a:outerShdw blurRad="271463" dist="76200" dir="5400000" algn="bl" rotWithShape="0">
                      <a:srgbClr val="000000">
                        <a:alpha val="50000"/>
                      </a:srgbClr>
                    </a:outerShdw>
                  </a:effectLst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ctr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rPr lang="en" sz="700">
                        <a:solidFill>
                          <a:srgbClr val="FF0000"/>
                        </a:solidFill>
                        <a:latin typeface="Courier" pitchFamily="2" charset="0"/>
                        <a:ea typeface="Roboto Mono"/>
                        <a:cs typeface="Roboto Mono"/>
                        <a:sym typeface="Roboto Mono"/>
                      </a:rPr>
                      <a:t>var1</a:t>
                    </a:r>
                    <a:endParaRPr sz="700">
                      <a:solidFill>
                        <a:srgbClr val="FF0000"/>
                      </a:solidFill>
                      <a:latin typeface="Courier" pitchFamily="2" charset="0"/>
                      <a:ea typeface="Roboto Mono"/>
                      <a:cs typeface="Roboto Mono"/>
                      <a:sym typeface="Roboto Mono"/>
                    </a:endParaRPr>
                  </a:p>
                </p:txBody>
              </p:sp>
              <p:cxnSp>
                <p:nvCxnSpPr>
                  <p:cNvPr id="59" name="Google Shape;135;p17">
                    <a:extLst>
                      <a:ext uri="{FF2B5EF4-FFF2-40B4-BE49-F238E27FC236}">
                        <a16:creationId xmlns:a16="http://schemas.microsoft.com/office/drawing/2014/main" id="{BE0C8B44-046F-7F4D-99B9-2090C500E04E}"/>
                      </a:ext>
                    </a:extLst>
                  </p:cNvPr>
                  <p:cNvCxnSpPr>
                    <a:stCxn id="58" idx="0"/>
                  </p:cNvCxnSpPr>
                  <p:nvPr/>
                </p:nvCxnSpPr>
                <p:spPr>
                  <a:xfrm rot="10800000" flipH="1">
                    <a:off x="4617275" y="1816800"/>
                    <a:ext cx="233100" cy="6741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med" len="med"/>
                    <a:tailEnd type="triangle" w="med" len="med"/>
                  </a:ln>
                </p:spPr>
              </p:cxnSp>
              <p:cxnSp>
                <p:nvCxnSpPr>
                  <p:cNvPr id="60" name="Google Shape;136;p17">
                    <a:extLst>
                      <a:ext uri="{FF2B5EF4-FFF2-40B4-BE49-F238E27FC236}">
                        <a16:creationId xmlns:a16="http://schemas.microsoft.com/office/drawing/2014/main" id="{C75486C5-7134-614C-81F7-786F162CA0D1}"/>
                      </a:ext>
                    </a:extLst>
                  </p:cNvPr>
                  <p:cNvCxnSpPr>
                    <a:stCxn id="58" idx="0"/>
                  </p:cNvCxnSpPr>
                  <p:nvPr/>
                </p:nvCxnSpPr>
                <p:spPr>
                  <a:xfrm rot="10800000">
                    <a:off x="4324475" y="1869300"/>
                    <a:ext cx="292800" cy="6216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med" len="med"/>
                    <a:tailEnd type="triangle" w="med" len="med"/>
                  </a:ln>
                </p:spPr>
              </p:cxnSp>
              <p:cxnSp>
                <p:nvCxnSpPr>
                  <p:cNvPr id="61" name="Google Shape;137;p17">
                    <a:extLst>
                      <a:ext uri="{FF2B5EF4-FFF2-40B4-BE49-F238E27FC236}">
                        <a16:creationId xmlns:a16="http://schemas.microsoft.com/office/drawing/2014/main" id="{5BFB36CF-7D40-484E-8976-937C1ECF791F}"/>
                      </a:ext>
                    </a:extLst>
                  </p:cNvPr>
                  <p:cNvCxnSpPr>
                    <a:stCxn id="58" idx="0"/>
                  </p:cNvCxnSpPr>
                  <p:nvPr/>
                </p:nvCxnSpPr>
                <p:spPr>
                  <a:xfrm rot="10800000">
                    <a:off x="4492775" y="1753800"/>
                    <a:ext cx="124500" cy="7371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med" len="med"/>
                    <a:tailEnd type="triangle" w="med" len="med"/>
                  </a:ln>
                </p:spPr>
              </p:cxnSp>
              <p:cxnSp>
                <p:nvCxnSpPr>
                  <p:cNvPr id="62" name="Google Shape;138;p17">
                    <a:extLst>
                      <a:ext uri="{FF2B5EF4-FFF2-40B4-BE49-F238E27FC236}">
                        <a16:creationId xmlns:a16="http://schemas.microsoft.com/office/drawing/2014/main" id="{B2E0CC51-8182-6C44-893E-9A05E6B53797}"/>
                      </a:ext>
                    </a:extLst>
                  </p:cNvPr>
                  <p:cNvCxnSpPr>
                    <a:stCxn id="58" idx="0"/>
                  </p:cNvCxnSpPr>
                  <p:nvPr/>
                </p:nvCxnSpPr>
                <p:spPr>
                  <a:xfrm rot="10800000" flipH="1">
                    <a:off x="4617275" y="1774800"/>
                    <a:ext cx="454200" cy="7161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med" len="med"/>
                    <a:tailEnd type="triangle" w="med" len="med"/>
                  </a:ln>
                </p:spPr>
              </p:cxnSp>
              <p:cxnSp>
                <p:nvCxnSpPr>
                  <p:cNvPr id="63" name="Google Shape;139;p17">
                    <a:extLst>
                      <a:ext uri="{FF2B5EF4-FFF2-40B4-BE49-F238E27FC236}">
                        <a16:creationId xmlns:a16="http://schemas.microsoft.com/office/drawing/2014/main" id="{180840C2-204A-394A-9267-4EE0CBF8D81A}"/>
                      </a:ext>
                    </a:extLst>
                  </p:cNvPr>
                  <p:cNvCxnSpPr>
                    <a:stCxn id="58" idx="0"/>
                  </p:cNvCxnSpPr>
                  <p:nvPr/>
                </p:nvCxnSpPr>
                <p:spPr>
                  <a:xfrm rot="10800000" flipH="1">
                    <a:off x="4617275" y="1680000"/>
                    <a:ext cx="107100" cy="8109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med" len="med"/>
                    <a:tailEnd type="triangle" w="med" len="med"/>
                  </a:ln>
                </p:spPr>
              </p:cxnSp>
              <p:cxnSp>
                <p:nvCxnSpPr>
                  <p:cNvPr id="64" name="Google Shape;140;p17">
                    <a:extLst>
                      <a:ext uri="{FF2B5EF4-FFF2-40B4-BE49-F238E27FC236}">
                        <a16:creationId xmlns:a16="http://schemas.microsoft.com/office/drawing/2014/main" id="{7E365CE9-A87A-624E-8040-E8889CCF6145}"/>
                      </a:ext>
                    </a:extLst>
                  </p:cNvPr>
                  <p:cNvCxnSpPr>
                    <a:stCxn id="58" idx="0"/>
                  </p:cNvCxnSpPr>
                  <p:nvPr/>
                </p:nvCxnSpPr>
                <p:spPr>
                  <a:xfrm rot="10800000">
                    <a:off x="4177175" y="1680000"/>
                    <a:ext cx="440100" cy="8109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med" len="med"/>
                    <a:tailEnd type="triangle" w="med" len="med"/>
                  </a:ln>
                </p:spPr>
              </p:cxnSp>
              <p:cxnSp>
                <p:nvCxnSpPr>
                  <p:cNvPr id="65" name="Google Shape;141;p17">
                    <a:extLst>
                      <a:ext uri="{FF2B5EF4-FFF2-40B4-BE49-F238E27FC236}">
                        <a16:creationId xmlns:a16="http://schemas.microsoft.com/office/drawing/2014/main" id="{B9807A06-6818-9E41-92E1-AD3841B2CFF5}"/>
                      </a:ext>
                    </a:extLst>
                  </p:cNvPr>
                  <p:cNvCxnSpPr>
                    <a:stCxn id="58" idx="0"/>
                  </p:cNvCxnSpPr>
                  <p:nvPr/>
                </p:nvCxnSpPr>
                <p:spPr>
                  <a:xfrm rot="10800000">
                    <a:off x="4608575" y="1575000"/>
                    <a:ext cx="8700" cy="9159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med" len="med"/>
                    <a:tailEnd type="triangle" w="med" len="med"/>
                  </a:ln>
                </p:spPr>
              </p:cxnSp>
              <p:cxnSp>
                <p:nvCxnSpPr>
                  <p:cNvPr id="66" name="Google Shape;142;p17">
                    <a:extLst>
                      <a:ext uri="{FF2B5EF4-FFF2-40B4-BE49-F238E27FC236}">
                        <a16:creationId xmlns:a16="http://schemas.microsoft.com/office/drawing/2014/main" id="{9D2820F8-812C-B94D-937F-3D488613F2A4}"/>
                      </a:ext>
                    </a:extLst>
                  </p:cNvPr>
                  <p:cNvCxnSpPr>
                    <a:stCxn id="58" idx="0"/>
                  </p:cNvCxnSpPr>
                  <p:nvPr/>
                </p:nvCxnSpPr>
                <p:spPr>
                  <a:xfrm rot="10800000" flipH="1">
                    <a:off x="4617275" y="1701000"/>
                    <a:ext cx="369900" cy="789900"/>
                  </a:xfrm>
                  <a:prstGeom prst="straightConnector1">
                    <a:avLst/>
                  </a:prstGeom>
                  <a:noFill/>
                  <a:ln w="9525" cap="flat" cmpd="sng">
                    <a:solidFill>
                      <a:schemeClr val="dk2"/>
                    </a:solidFill>
                    <a:prstDash val="solid"/>
                    <a:round/>
                    <a:headEnd type="none" w="med" len="med"/>
                    <a:tailEnd type="triangle" w="med" len="med"/>
                  </a:ln>
                </p:spPr>
              </p:cxnSp>
            </p:grpSp>
            <p:cxnSp>
              <p:nvCxnSpPr>
                <p:cNvPr id="56" name="Google Shape;143;p17">
                  <a:extLst>
                    <a:ext uri="{FF2B5EF4-FFF2-40B4-BE49-F238E27FC236}">
                      <a16:creationId xmlns:a16="http://schemas.microsoft.com/office/drawing/2014/main" id="{7B398237-52FF-664A-8174-E96F9C9A0DCC}"/>
                    </a:ext>
                  </a:extLst>
                </p:cNvPr>
                <p:cNvCxnSpPr>
                  <a:stCxn id="58" idx="0"/>
                </p:cNvCxnSpPr>
                <p:nvPr/>
              </p:nvCxnSpPr>
              <p:spPr>
                <a:xfrm rot="10800000" flipH="1">
                  <a:off x="4617275" y="1931100"/>
                  <a:ext cx="22800" cy="5598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cxnSp>
          </p:grpSp>
        </p:grpSp>
        <p:cxnSp>
          <p:nvCxnSpPr>
            <p:cNvPr id="113" name="Google Shape;144;p17">
              <a:extLst>
                <a:ext uri="{FF2B5EF4-FFF2-40B4-BE49-F238E27FC236}">
                  <a16:creationId xmlns:a16="http://schemas.microsoft.com/office/drawing/2014/main" id="{735C9F3D-3310-C441-8BDD-36E6EE17B453}"/>
                </a:ext>
              </a:extLst>
            </p:cNvPr>
            <p:cNvCxnSpPr>
              <a:stCxn id="45" idx="0"/>
              <a:endCxn id="47" idx="2"/>
            </p:cNvCxnSpPr>
            <p:nvPr/>
          </p:nvCxnSpPr>
          <p:spPr>
            <a:xfrm rot="10800000">
              <a:off x="7449265" y="-184800"/>
              <a:ext cx="0" cy="184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4" name="Google Shape;145;p17">
              <a:extLst>
                <a:ext uri="{FF2B5EF4-FFF2-40B4-BE49-F238E27FC236}">
                  <a16:creationId xmlns:a16="http://schemas.microsoft.com/office/drawing/2014/main" id="{3B06E049-38D3-AA46-BF72-A583E08C18D3}"/>
                </a:ext>
              </a:extLst>
            </p:cNvPr>
            <p:cNvCxnSpPr>
              <a:stCxn id="47" idx="0"/>
              <a:endCxn id="49" idx="2"/>
            </p:cNvCxnSpPr>
            <p:nvPr/>
          </p:nvCxnSpPr>
          <p:spPr>
            <a:xfrm rot="10800000">
              <a:off x="7449265" y="-858200"/>
              <a:ext cx="0" cy="184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5" name="Google Shape;146;p17">
              <a:extLst>
                <a:ext uri="{FF2B5EF4-FFF2-40B4-BE49-F238E27FC236}">
                  <a16:creationId xmlns:a16="http://schemas.microsoft.com/office/drawing/2014/main" id="{A0840A44-09EF-EE44-B016-317DE13DE91F}"/>
                </a:ext>
              </a:extLst>
            </p:cNvPr>
            <p:cNvCxnSpPr>
              <a:stCxn id="49" idx="3"/>
              <a:endCxn id="48" idx="0"/>
            </p:cNvCxnSpPr>
            <p:nvPr/>
          </p:nvCxnSpPr>
          <p:spPr>
            <a:xfrm>
              <a:off x="8565715" y="-1154950"/>
              <a:ext cx="1887600" cy="21465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6" name="Google Shape;147;p17">
              <a:extLst>
                <a:ext uri="{FF2B5EF4-FFF2-40B4-BE49-F238E27FC236}">
                  <a16:creationId xmlns:a16="http://schemas.microsoft.com/office/drawing/2014/main" id="{8E9A320C-664A-2841-A163-F49E8BD37241}"/>
                </a:ext>
              </a:extLst>
            </p:cNvPr>
            <p:cNvCxnSpPr>
              <a:stCxn id="45" idx="3"/>
              <a:endCxn id="48" idx="1"/>
            </p:cNvCxnSpPr>
            <p:nvPr/>
          </p:nvCxnSpPr>
          <p:spPr>
            <a:xfrm>
              <a:off x="9444265" y="1235850"/>
              <a:ext cx="2886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17" name="Google Shape;148;p17">
              <a:extLst>
                <a:ext uri="{FF2B5EF4-FFF2-40B4-BE49-F238E27FC236}">
                  <a16:creationId xmlns:a16="http://schemas.microsoft.com/office/drawing/2014/main" id="{7980D08F-95FA-9A4D-A59D-EA8AB2E5F4B5}"/>
                </a:ext>
              </a:extLst>
            </p:cNvPr>
            <p:cNvCxnSpPr>
              <a:cxnSpLocks/>
              <a:stCxn id="48" idx="3"/>
              <a:endCxn id="118" idx="1"/>
            </p:cNvCxnSpPr>
            <p:nvPr/>
          </p:nvCxnSpPr>
          <p:spPr>
            <a:xfrm flipH="1">
              <a:off x="-842070" y="1235850"/>
              <a:ext cx="12015710" cy="4746763"/>
            </a:xfrm>
            <a:prstGeom prst="curvedConnector5">
              <a:avLst>
                <a:gd name="adj1" fmla="val -1903"/>
                <a:gd name="adj2" fmla="val 32978"/>
                <a:gd name="adj3" fmla="val 115453"/>
              </a:avLst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18" name="Google Shape;154;p18">
              <a:extLst>
                <a:ext uri="{FF2B5EF4-FFF2-40B4-BE49-F238E27FC236}">
                  <a16:creationId xmlns:a16="http://schemas.microsoft.com/office/drawing/2014/main" id="{30E67484-AAC5-EA41-B20B-F0554304F6B6}"/>
                </a:ext>
              </a:extLst>
            </p:cNvPr>
            <p:cNvSpPr/>
            <p:nvPr/>
          </p:nvSpPr>
          <p:spPr>
            <a:xfrm>
              <a:off x="-842070" y="4746763"/>
              <a:ext cx="3990000" cy="24717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  <a:effectLst>
              <a:outerShdw blurRad="300038" dist="57150" dir="5400000" algn="bl" rotWithShape="0">
                <a:srgbClr val="000000">
                  <a:alpha val="39000"/>
                </a:srgbClr>
              </a:outerShdw>
            </a:effectLst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Georgia"/>
                  <a:ea typeface="Georgia"/>
                  <a:cs typeface="Georgia"/>
                  <a:sym typeface="Georgia"/>
                </a:rPr>
                <a:t>(State)</a:t>
              </a:r>
              <a:endParaRPr sz="1200">
                <a:latin typeface="Georgia"/>
                <a:ea typeface="Georgia"/>
                <a:cs typeface="Georgia"/>
                <a:sym typeface="Georgia"/>
              </a:endParaRPr>
            </a:p>
          </p:txBody>
        </p:sp>
        <p:sp>
          <p:nvSpPr>
            <p:cNvPr id="119" name="Google Shape;155;p18">
              <a:extLst>
                <a:ext uri="{FF2B5EF4-FFF2-40B4-BE49-F238E27FC236}">
                  <a16:creationId xmlns:a16="http://schemas.microsoft.com/office/drawing/2014/main" id="{7F96B5B1-DA8B-0F45-ACD6-6390A8F4C04D}"/>
                </a:ext>
              </a:extLst>
            </p:cNvPr>
            <p:cNvSpPr/>
            <p:nvPr/>
          </p:nvSpPr>
          <p:spPr>
            <a:xfrm>
              <a:off x="603630" y="4073363"/>
              <a:ext cx="1098600" cy="4887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  <a:effectLst>
              <a:outerShdw blurRad="300038" dist="57150" dir="5400000" algn="bl" rotWithShape="0">
                <a:srgbClr val="000000">
                  <a:alpha val="3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Georgia"/>
                  <a:ea typeface="Georgia"/>
                  <a:cs typeface="Georgia"/>
                  <a:sym typeface="Georgia"/>
                </a:rPr>
                <a:t>GNN</a:t>
              </a:r>
              <a:endParaRPr sz="1200">
                <a:latin typeface="Georgia"/>
                <a:ea typeface="Georgia"/>
                <a:cs typeface="Georgia"/>
                <a:sym typeface="Georgia"/>
              </a:endParaRPr>
            </a:p>
          </p:txBody>
        </p:sp>
        <p:sp>
          <p:nvSpPr>
            <p:cNvPr id="120" name="Google Shape;156;p18">
              <a:extLst>
                <a:ext uri="{FF2B5EF4-FFF2-40B4-BE49-F238E27FC236}">
                  <a16:creationId xmlns:a16="http://schemas.microsoft.com/office/drawing/2014/main" id="{CA2FA8A7-11B9-0242-8139-1083DEE6B4C8}"/>
                </a:ext>
              </a:extLst>
            </p:cNvPr>
            <p:cNvSpPr/>
            <p:nvPr/>
          </p:nvSpPr>
          <p:spPr>
            <a:xfrm>
              <a:off x="3436405" y="5738263"/>
              <a:ext cx="1440900" cy="4887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  <a:effectLst>
              <a:outerShdw blurRad="300038" dist="57150" dir="5400000" algn="bl" rotWithShape="0">
                <a:srgbClr val="000000">
                  <a:alpha val="3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dk1"/>
                  </a:solidFill>
                  <a:latin typeface="Georgia"/>
                  <a:ea typeface="Georgia"/>
                  <a:cs typeface="Georgia"/>
                  <a:sym typeface="Georgia"/>
                </a:rPr>
                <a:t>Interpreter</a:t>
              </a:r>
              <a:endParaRPr sz="1200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dk1"/>
                  </a:solidFill>
                  <a:latin typeface="Georgia"/>
                  <a:ea typeface="Georgia"/>
                  <a:cs typeface="Georgia"/>
                  <a:sym typeface="Georgia"/>
                </a:rPr>
                <a:t>(Environment)</a:t>
              </a:r>
              <a:endParaRPr sz="1200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endParaRPr>
            </a:p>
          </p:txBody>
        </p:sp>
        <p:sp>
          <p:nvSpPr>
            <p:cNvPr id="121" name="Google Shape;157;p18">
              <a:extLst>
                <a:ext uri="{FF2B5EF4-FFF2-40B4-BE49-F238E27FC236}">
                  <a16:creationId xmlns:a16="http://schemas.microsoft.com/office/drawing/2014/main" id="{0B5653C1-B633-154A-A70A-2D347B6771F7}"/>
                </a:ext>
              </a:extLst>
            </p:cNvPr>
            <p:cNvSpPr/>
            <p:nvPr/>
          </p:nvSpPr>
          <p:spPr>
            <a:xfrm>
              <a:off x="36480" y="3294963"/>
              <a:ext cx="2232900" cy="5937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  <a:effectLst>
              <a:outerShdw blurRad="300038" dist="57150" dir="5400000" algn="bl" rotWithShape="0">
                <a:srgbClr val="000000">
                  <a:alpha val="3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dk1"/>
                  </a:solidFill>
                  <a:latin typeface="Courier" pitchFamily="2" charset="0"/>
                  <a:ea typeface="Roboto Mono"/>
                  <a:cs typeface="Roboto Mono"/>
                  <a:sym typeface="Roboto Mono"/>
                </a:rPr>
                <a:t>brown(</a:t>
              </a:r>
              <a:r>
                <a:rPr lang="en" sz="1200" dirty="0">
                  <a:solidFill>
                    <a:srgbClr val="FF0000"/>
                  </a:solidFill>
                  <a:latin typeface="Courier" pitchFamily="2" charset="0"/>
                  <a:ea typeface="Roboto Mono"/>
                  <a:cs typeface="Roboto Mono"/>
                  <a:sym typeface="Roboto Mono"/>
                </a:rPr>
                <a:t>var1</a:t>
              </a:r>
              <a:r>
                <a:rPr lang="en" sz="1200" dirty="0">
                  <a:solidFill>
                    <a:schemeClr val="dk1"/>
                  </a:solidFill>
                  <a:latin typeface="Courier" pitchFamily="2" charset="0"/>
                  <a:ea typeface="Roboto Mono"/>
                  <a:cs typeface="Roboto Mono"/>
                  <a:sym typeface="Roboto Mono"/>
                </a:rPr>
                <a:t>)</a:t>
              </a:r>
              <a:endParaRPr sz="1200" dirty="0">
                <a:latin typeface="Courier" pitchFamily="2" charset="0"/>
                <a:ea typeface="Roboto Mono"/>
                <a:cs typeface="Roboto Mono"/>
                <a:sym typeface="Roboto Mono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latin typeface="Georgia"/>
                  <a:ea typeface="Georgia"/>
                  <a:cs typeface="Georgia"/>
                  <a:sym typeface="Georgia"/>
                </a:rPr>
                <a:t>(Action)</a:t>
              </a:r>
              <a:endParaRPr sz="1200" dirty="0">
                <a:latin typeface="Georgia"/>
                <a:ea typeface="Georgia"/>
                <a:cs typeface="Georgia"/>
                <a:sym typeface="Georgia"/>
              </a:endParaRPr>
            </a:p>
          </p:txBody>
        </p:sp>
        <p:grpSp>
          <p:nvGrpSpPr>
            <p:cNvPr id="122" name="Google Shape;158;p18">
              <a:extLst>
                <a:ext uri="{FF2B5EF4-FFF2-40B4-BE49-F238E27FC236}">
                  <a16:creationId xmlns:a16="http://schemas.microsoft.com/office/drawing/2014/main" id="{736AAB67-A68B-9641-9211-7C831FFD123D}"/>
                </a:ext>
              </a:extLst>
            </p:cNvPr>
            <p:cNvGrpSpPr/>
            <p:nvPr/>
          </p:nvGrpSpPr>
          <p:grpSpPr>
            <a:xfrm>
              <a:off x="-439249" y="5008529"/>
              <a:ext cx="3184351" cy="1646522"/>
              <a:chOff x="3546271" y="1597666"/>
              <a:chExt cx="3184351" cy="1646522"/>
            </a:xfrm>
          </p:grpSpPr>
          <p:cxnSp>
            <p:nvCxnSpPr>
              <p:cNvPr id="123" name="Google Shape;159;p18">
                <a:extLst>
                  <a:ext uri="{FF2B5EF4-FFF2-40B4-BE49-F238E27FC236}">
                    <a16:creationId xmlns:a16="http://schemas.microsoft.com/office/drawing/2014/main" id="{08D1BAB6-3BED-C248-987A-3DFFE1D2CD23}"/>
                  </a:ext>
                </a:extLst>
              </p:cNvPr>
              <p:cNvCxnSpPr>
                <a:stCxn id="136" idx="0"/>
              </p:cNvCxnSpPr>
              <p:nvPr/>
            </p:nvCxnSpPr>
            <p:spPr>
              <a:xfrm rot="10800000" flipH="1">
                <a:off x="4216925" y="2314188"/>
                <a:ext cx="1800" cy="547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grpSp>
            <p:nvGrpSpPr>
              <p:cNvPr id="124" name="Google Shape;161;p18">
                <a:extLst>
                  <a:ext uri="{FF2B5EF4-FFF2-40B4-BE49-F238E27FC236}">
                    <a16:creationId xmlns:a16="http://schemas.microsoft.com/office/drawing/2014/main" id="{0300739B-AB79-2445-A539-9120FD90F5A2}"/>
                  </a:ext>
                </a:extLst>
              </p:cNvPr>
              <p:cNvGrpSpPr/>
              <p:nvPr/>
            </p:nvGrpSpPr>
            <p:grpSpPr>
              <a:xfrm>
                <a:off x="3546271" y="1597666"/>
                <a:ext cx="1440901" cy="1646522"/>
                <a:chOff x="3946621" y="1226578"/>
                <a:chExt cx="1440901" cy="1646522"/>
              </a:xfrm>
            </p:grpSpPr>
            <p:pic>
              <p:nvPicPr>
                <p:cNvPr id="135" name="Google Shape;162;p18">
                  <a:extLst>
                    <a:ext uri="{FF2B5EF4-FFF2-40B4-BE49-F238E27FC236}">
                      <a16:creationId xmlns:a16="http://schemas.microsoft.com/office/drawing/2014/main" id="{CFC4CCEC-854D-A541-ADF6-F2240AD28C2E}"/>
                    </a:ext>
                  </a:extLst>
                </p:cNvPr>
                <p:cNvPicPr preferRelativeResize="0"/>
                <p:nvPr/>
              </p:nvPicPr>
              <p:blipFill>
                <a:blip r:embed="rId3">
                  <a:alphaModFix/>
                </a:blip>
                <a:stretch>
                  <a:fillRect/>
                </a:stretch>
              </p:blipFill>
              <p:spPr>
                <a:xfrm>
                  <a:off x="3946621" y="1226578"/>
                  <a:ext cx="1440901" cy="960596"/>
                </a:xfrm>
                <a:prstGeom prst="rect">
                  <a:avLst/>
                </a:prstGeom>
                <a:noFill/>
                <a:ln>
                  <a:noFill/>
                </a:ln>
                <a:effectLst>
                  <a:outerShdw blurRad="285750" dist="114300" dir="5400000" algn="bl" rotWithShape="0">
                    <a:srgbClr val="000000">
                      <a:alpha val="25000"/>
                    </a:srgbClr>
                  </a:outerShdw>
                </a:effectLst>
              </p:spPr>
            </p:pic>
            <p:sp>
              <p:nvSpPr>
                <p:cNvPr id="136" name="Google Shape;160;p18">
                  <a:extLst>
                    <a:ext uri="{FF2B5EF4-FFF2-40B4-BE49-F238E27FC236}">
                      <a16:creationId xmlns:a16="http://schemas.microsoft.com/office/drawing/2014/main" id="{B650F822-F408-DC4D-A648-8901DB6E33DF}"/>
                    </a:ext>
                  </a:extLst>
                </p:cNvPr>
                <p:cNvSpPr/>
                <p:nvPr/>
              </p:nvSpPr>
              <p:spPr>
                <a:xfrm>
                  <a:off x="4324625" y="2490900"/>
                  <a:ext cx="585300" cy="382200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ffectLst>
                  <a:outerShdw blurRad="271463" dist="76200" dir="5400000" algn="bl" rotWithShape="0">
                    <a:srgbClr val="000000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700">
                      <a:solidFill>
                        <a:srgbClr val="0070C0"/>
                      </a:solidFill>
                      <a:latin typeface="Courier" pitchFamily="2" charset="0"/>
                      <a:ea typeface="Roboto Mono"/>
                      <a:cs typeface="Roboto Mono"/>
                      <a:sym typeface="Roboto Mono"/>
                    </a:rPr>
                    <a:t>var0</a:t>
                  </a:r>
                  <a:endParaRPr sz="700">
                    <a:solidFill>
                      <a:srgbClr val="0070C0"/>
                    </a:solidFill>
                    <a:latin typeface="Courier" pitchFamily="2" charset="0"/>
                    <a:ea typeface="Roboto Mono"/>
                    <a:cs typeface="Roboto Mono"/>
                    <a:sym typeface="Roboto Mono"/>
                  </a:endParaRPr>
                </a:p>
              </p:txBody>
            </p:sp>
            <p:cxnSp>
              <p:nvCxnSpPr>
                <p:cNvPr id="137" name="Google Shape;163;p18">
                  <a:extLst>
                    <a:ext uri="{FF2B5EF4-FFF2-40B4-BE49-F238E27FC236}">
                      <a16:creationId xmlns:a16="http://schemas.microsoft.com/office/drawing/2014/main" id="{BA95F4D5-9886-8A48-A6C8-1C29768D5C87}"/>
                    </a:ext>
                  </a:extLst>
                </p:cNvPr>
                <p:cNvCxnSpPr>
                  <a:stCxn id="136" idx="0"/>
                </p:cNvCxnSpPr>
                <p:nvPr/>
              </p:nvCxnSpPr>
              <p:spPr>
                <a:xfrm rot="10800000" flipH="1">
                  <a:off x="4617275" y="1816800"/>
                  <a:ext cx="233100" cy="6741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cxnSp>
            <p:cxnSp>
              <p:nvCxnSpPr>
                <p:cNvPr id="138" name="Google Shape;164;p18">
                  <a:extLst>
                    <a:ext uri="{FF2B5EF4-FFF2-40B4-BE49-F238E27FC236}">
                      <a16:creationId xmlns:a16="http://schemas.microsoft.com/office/drawing/2014/main" id="{324B4FD7-B756-0F41-839A-F03C02473A4A}"/>
                    </a:ext>
                  </a:extLst>
                </p:cNvPr>
                <p:cNvCxnSpPr>
                  <a:stCxn id="136" idx="0"/>
                </p:cNvCxnSpPr>
                <p:nvPr/>
              </p:nvCxnSpPr>
              <p:spPr>
                <a:xfrm rot="10800000" flipH="1">
                  <a:off x="4617275" y="1680000"/>
                  <a:ext cx="107100" cy="8109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cxnSp>
            <p:cxnSp>
              <p:nvCxnSpPr>
                <p:cNvPr id="139" name="Google Shape;165;p18">
                  <a:extLst>
                    <a:ext uri="{FF2B5EF4-FFF2-40B4-BE49-F238E27FC236}">
                      <a16:creationId xmlns:a16="http://schemas.microsoft.com/office/drawing/2014/main" id="{783EE398-1021-7D47-873B-B31ECCB50644}"/>
                    </a:ext>
                  </a:extLst>
                </p:cNvPr>
                <p:cNvCxnSpPr>
                  <a:stCxn id="136" idx="0"/>
                </p:cNvCxnSpPr>
                <p:nvPr/>
              </p:nvCxnSpPr>
              <p:spPr>
                <a:xfrm rot="10800000">
                  <a:off x="4608575" y="1575000"/>
                  <a:ext cx="8700" cy="9159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cxnSp>
          </p:grpSp>
          <p:cxnSp>
            <p:nvCxnSpPr>
              <p:cNvPr id="125" name="Google Shape;166;p18">
                <a:extLst>
                  <a:ext uri="{FF2B5EF4-FFF2-40B4-BE49-F238E27FC236}">
                    <a16:creationId xmlns:a16="http://schemas.microsoft.com/office/drawing/2014/main" id="{ECCCC80C-1DCC-904D-866A-7A652153670F}"/>
                  </a:ext>
                </a:extLst>
              </p:cNvPr>
              <p:cNvCxnSpPr>
                <a:stCxn id="128" idx="0"/>
              </p:cNvCxnSpPr>
              <p:nvPr/>
            </p:nvCxnSpPr>
            <p:spPr>
              <a:xfrm rot="10800000" flipH="1">
                <a:off x="5960375" y="2314188"/>
                <a:ext cx="1800" cy="547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grpSp>
            <p:nvGrpSpPr>
              <p:cNvPr id="126" name="Google Shape;168;p18">
                <a:extLst>
                  <a:ext uri="{FF2B5EF4-FFF2-40B4-BE49-F238E27FC236}">
                    <a16:creationId xmlns:a16="http://schemas.microsoft.com/office/drawing/2014/main" id="{FB9BCBD1-855D-E24D-87AC-0FDF3C5EEFAD}"/>
                  </a:ext>
                </a:extLst>
              </p:cNvPr>
              <p:cNvGrpSpPr/>
              <p:nvPr/>
            </p:nvGrpSpPr>
            <p:grpSpPr>
              <a:xfrm>
                <a:off x="5289721" y="1597666"/>
                <a:ext cx="1440901" cy="1646522"/>
                <a:chOff x="3946621" y="1226578"/>
                <a:chExt cx="1440901" cy="1646522"/>
              </a:xfrm>
            </p:grpSpPr>
            <p:pic>
              <p:nvPicPr>
                <p:cNvPr id="127" name="Google Shape;169;p18">
                  <a:extLst>
                    <a:ext uri="{FF2B5EF4-FFF2-40B4-BE49-F238E27FC236}">
                      <a16:creationId xmlns:a16="http://schemas.microsoft.com/office/drawing/2014/main" id="{13727786-CD44-2547-9863-BEBD3728B24F}"/>
                    </a:ext>
                  </a:extLst>
                </p:cNvPr>
                <p:cNvPicPr preferRelativeResize="0"/>
                <p:nvPr/>
              </p:nvPicPr>
              <p:blipFill>
                <a:blip r:embed="rId3">
                  <a:alphaModFix/>
                </a:blip>
                <a:stretch>
                  <a:fillRect/>
                </a:stretch>
              </p:blipFill>
              <p:spPr>
                <a:xfrm>
                  <a:off x="3946621" y="1226578"/>
                  <a:ext cx="1440901" cy="960596"/>
                </a:xfrm>
                <a:prstGeom prst="rect">
                  <a:avLst/>
                </a:prstGeom>
                <a:noFill/>
                <a:ln>
                  <a:noFill/>
                </a:ln>
                <a:effectLst>
                  <a:outerShdw blurRad="285750" dist="114300" dir="5400000" algn="bl" rotWithShape="0">
                    <a:srgbClr val="000000">
                      <a:alpha val="25000"/>
                    </a:srgbClr>
                  </a:outerShdw>
                </a:effectLst>
              </p:spPr>
            </p:pic>
            <p:sp>
              <p:nvSpPr>
                <p:cNvPr id="128" name="Google Shape;167;p18">
                  <a:extLst>
                    <a:ext uri="{FF2B5EF4-FFF2-40B4-BE49-F238E27FC236}">
                      <a16:creationId xmlns:a16="http://schemas.microsoft.com/office/drawing/2014/main" id="{567B99FC-1743-8041-A837-0644735159A9}"/>
                    </a:ext>
                  </a:extLst>
                </p:cNvPr>
                <p:cNvSpPr/>
                <p:nvPr/>
              </p:nvSpPr>
              <p:spPr>
                <a:xfrm>
                  <a:off x="4324625" y="2490900"/>
                  <a:ext cx="585300" cy="382200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ffectLst>
                  <a:outerShdw blurRad="271463" dist="76200" dir="5400000" algn="bl" rotWithShape="0">
                    <a:srgbClr val="000000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700">
                      <a:solidFill>
                        <a:srgbClr val="FF0000"/>
                      </a:solidFill>
                      <a:latin typeface="Courier" pitchFamily="2" charset="0"/>
                      <a:ea typeface="Roboto Mono"/>
                      <a:cs typeface="Roboto Mono"/>
                      <a:sym typeface="Roboto Mono"/>
                    </a:rPr>
                    <a:t>var1</a:t>
                  </a:r>
                  <a:endParaRPr sz="700">
                    <a:solidFill>
                      <a:srgbClr val="FF0000"/>
                    </a:solidFill>
                    <a:latin typeface="Courier" pitchFamily="2" charset="0"/>
                    <a:ea typeface="Roboto Mono"/>
                    <a:cs typeface="Roboto Mono"/>
                    <a:sym typeface="Roboto Mono"/>
                  </a:endParaRPr>
                </a:p>
              </p:txBody>
            </p:sp>
            <p:cxnSp>
              <p:nvCxnSpPr>
                <p:cNvPr id="129" name="Google Shape;170;p18">
                  <a:extLst>
                    <a:ext uri="{FF2B5EF4-FFF2-40B4-BE49-F238E27FC236}">
                      <a16:creationId xmlns:a16="http://schemas.microsoft.com/office/drawing/2014/main" id="{8215AE9E-B5CC-7841-AF95-6A6DA0A0B40F}"/>
                    </a:ext>
                  </a:extLst>
                </p:cNvPr>
                <p:cNvCxnSpPr>
                  <a:stCxn id="128" idx="0"/>
                </p:cNvCxnSpPr>
                <p:nvPr/>
              </p:nvCxnSpPr>
              <p:spPr>
                <a:xfrm rot="10800000">
                  <a:off x="4492775" y="1753800"/>
                  <a:ext cx="124500" cy="7371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cxnSp>
            <p:cxnSp>
              <p:nvCxnSpPr>
                <p:cNvPr id="130" name="Google Shape;171;p18">
                  <a:extLst>
                    <a:ext uri="{FF2B5EF4-FFF2-40B4-BE49-F238E27FC236}">
                      <a16:creationId xmlns:a16="http://schemas.microsoft.com/office/drawing/2014/main" id="{F9398009-4B41-DA42-92BE-F65FDCC5DF35}"/>
                    </a:ext>
                  </a:extLst>
                </p:cNvPr>
                <p:cNvCxnSpPr>
                  <a:stCxn id="128" idx="0"/>
                </p:cNvCxnSpPr>
                <p:nvPr/>
              </p:nvCxnSpPr>
              <p:spPr>
                <a:xfrm rot="10800000" flipH="1">
                  <a:off x="4617275" y="1774800"/>
                  <a:ext cx="454200" cy="7161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cxnSp>
            <p:cxnSp>
              <p:nvCxnSpPr>
                <p:cNvPr id="131" name="Google Shape;172;p18">
                  <a:extLst>
                    <a:ext uri="{FF2B5EF4-FFF2-40B4-BE49-F238E27FC236}">
                      <a16:creationId xmlns:a16="http://schemas.microsoft.com/office/drawing/2014/main" id="{549F0B68-749F-D74F-8A44-5AADBC37DE63}"/>
                    </a:ext>
                  </a:extLst>
                </p:cNvPr>
                <p:cNvCxnSpPr>
                  <a:stCxn id="128" idx="0"/>
                </p:cNvCxnSpPr>
                <p:nvPr/>
              </p:nvCxnSpPr>
              <p:spPr>
                <a:xfrm rot="10800000" flipH="1">
                  <a:off x="4617275" y="1680000"/>
                  <a:ext cx="107100" cy="8109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cxnSp>
            <p:cxnSp>
              <p:nvCxnSpPr>
                <p:cNvPr id="132" name="Google Shape;173;p18">
                  <a:extLst>
                    <a:ext uri="{FF2B5EF4-FFF2-40B4-BE49-F238E27FC236}">
                      <a16:creationId xmlns:a16="http://schemas.microsoft.com/office/drawing/2014/main" id="{61B42FAE-0087-4543-B343-4AFB3986CD25}"/>
                    </a:ext>
                  </a:extLst>
                </p:cNvPr>
                <p:cNvCxnSpPr>
                  <a:stCxn id="128" idx="0"/>
                </p:cNvCxnSpPr>
                <p:nvPr/>
              </p:nvCxnSpPr>
              <p:spPr>
                <a:xfrm rot="10800000">
                  <a:off x="4177175" y="1680000"/>
                  <a:ext cx="440100" cy="8109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cxnSp>
            <p:cxnSp>
              <p:nvCxnSpPr>
                <p:cNvPr id="133" name="Google Shape;174;p18">
                  <a:extLst>
                    <a:ext uri="{FF2B5EF4-FFF2-40B4-BE49-F238E27FC236}">
                      <a16:creationId xmlns:a16="http://schemas.microsoft.com/office/drawing/2014/main" id="{CF0E18FA-77C1-124E-B115-B9179A9FFA2F}"/>
                    </a:ext>
                  </a:extLst>
                </p:cNvPr>
                <p:cNvCxnSpPr>
                  <a:stCxn id="128" idx="0"/>
                </p:cNvCxnSpPr>
                <p:nvPr/>
              </p:nvCxnSpPr>
              <p:spPr>
                <a:xfrm rot="10800000">
                  <a:off x="4608575" y="1575000"/>
                  <a:ext cx="8700" cy="9159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cxnSp>
            <p:cxnSp>
              <p:nvCxnSpPr>
                <p:cNvPr id="134" name="Google Shape;175;p18">
                  <a:extLst>
                    <a:ext uri="{FF2B5EF4-FFF2-40B4-BE49-F238E27FC236}">
                      <a16:creationId xmlns:a16="http://schemas.microsoft.com/office/drawing/2014/main" id="{2D37C4E9-D70B-4E4F-91E2-E44DCF602889}"/>
                    </a:ext>
                  </a:extLst>
                </p:cNvPr>
                <p:cNvCxnSpPr>
                  <a:stCxn id="128" idx="0"/>
                </p:cNvCxnSpPr>
                <p:nvPr/>
              </p:nvCxnSpPr>
              <p:spPr>
                <a:xfrm rot="10800000" flipH="1">
                  <a:off x="4617275" y="1701000"/>
                  <a:ext cx="369900" cy="7899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cxnSp>
          </p:grpSp>
        </p:grpSp>
        <p:cxnSp>
          <p:nvCxnSpPr>
            <p:cNvPr id="140" name="Google Shape;176;p18">
              <a:extLst>
                <a:ext uri="{FF2B5EF4-FFF2-40B4-BE49-F238E27FC236}">
                  <a16:creationId xmlns:a16="http://schemas.microsoft.com/office/drawing/2014/main" id="{E88A93DF-72FF-4147-A058-26C9820547B0}"/>
                </a:ext>
              </a:extLst>
            </p:cNvPr>
            <p:cNvCxnSpPr>
              <a:stCxn id="118" idx="0"/>
              <a:endCxn id="119" idx="2"/>
            </p:cNvCxnSpPr>
            <p:nvPr/>
          </p:nvCxnSpPr>
          <p:spPr>
            <a:xfrm rot="10800000">
              <a:off x="1152930" y="4561963"/>
              <a:ext cx="0" cy="184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41" name="Google Shape;177;p18">
              <a:extLst>
                <a:ext uri="{FF2B5EF4-FFF2-40B4-BE49-F238E27FC236}">
                  <a16:creationId xmlns:a16="http://schemas.microsoft.com/office/drawing/2014/main" id="{1B85D6AD-B64B-004F-B937-1ACE9E2BBD2F}"/>
                </a:ext>
              </a:extLst>
            </p:cNvPr>
            <p:cNvCxnSpPr>
              <a:stCxn id="119" idx="0"/>
              <a:endCxn id="121" idx="2"/>
            </p:cNvCxnSpPr>
            <p:nvPr/>
          </p:nvCxnSpPr>
          <p:spPr>
            <a:xfrm rot="10800000">
              <a:off x="1152930" y="3888563"/>
              <a:ext cx="0" cy="1848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42" name="Google Shape;178;p18">
              <a:extLst>
                <a:ext uri="{FF2B5EF4-FFF2-40B4-BE49-F238E27FC236}">
                  <a16:creationId xmlns:a16="http://schemas.microsoft.com/office/drawing/2014/main" id="{A4B4FF0F-D7E3-DD4A-AEF5-A138FBC624AD}"/>
                </a:ext>
              </a:extLst>
            </p:cNvPr>
            <p:cNvCxnSpPr>
              <a:stCxn id="121" idx="3"/>
              <a:endCxn id="120" idx="0"/>
            </p:cNvCxnSpPr>
            <p:nvPr/>
          </p:nvCxnSpPr>
          <p:spPr>
            <a:xfrm>
              <a:off x="2269380" y="3591813"/>
              <a:ext cx="1887600" cy="21465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43" name="Google Shape;179;p18">
              <a:extLst>
                <a:ext uri="{FF2B5EF4-FFF2-40B4-BE49-F238E27FC236}">
                  <a16:creationId xmlns:a16="http://schemas.microsoft.com/office/drawing/2014/main" id="{11F7CA21-014C-E74E-BE91-41D9DB4DE590}"/>
                </a:ext>
              </a:extLst>
            </p:cNvPr>
            <p:cNvCxnSpPr>
              <a:stCxn id="118" idx="3"/>
              <a:endCxn id="120" idx="1"/>
            </p:cNvCxnSpPr>
            <p:nvPr/>
          </p:nvCxnSpPr>
          <p:spPr>
            <a:xfrm>
              <a:off x="3147930" y="5982613"/>
              <a:ext cx="2886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144" name="Google Shape;180;p18">
              <a:extLst>
                <a:ext uri="{FF2B5EF4-FFF2-40B4-BE49-F238E27FC236}">
                  <a16:creationId xmlns:a16="http://schemas.microsoft.com/office/drawing/2014/main" id="{1D9B4C45-D51F-7147-9952-D36081D9AC9E}"/>
                </a:ext>
              </a:extLst>
            </p:cNvPr>
            <p:cNvCxnSpPr>
              <a:stCxn id="120" idx="3"/>
            </p:cNvCxnSpPr>
            <p:nvPr/>
          </p:nvCxnSpPr>
          <p:spPr>
            <a:xfrm>
              <a:off x="4877305" y="5982613"/>
              <a:ext cx="2886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60" name="Google Shape;187;p19">
              <a:extLst>
                <a:ext uri="{FF2B5EF4-FFF2-40B4-BE49-F238E27FC236}">
                  <a16:creationId xmlns:a16="http://schemas.microsoft.com/office/drawing/2014/main" id="{0B48D297-C2EB-CD41-BFC5-52C8E281F0E7}"/>
                </a:ext>
              </a:extLst>
            </p:cNvPr>
            <p:cNvSpPr/>
            <p:nvPr/>
          </p:nvSpPr>
          <p:spPr>
            <a:xfrm>
              <a:off x="5165780" y="4764224"/>
              <a:ext cx="3990000" cy="24717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  <a:effectLst>
              <a:outerShdw blurRad="300038" dist="57150" dir="5400000" algn="bl" rotWithShape="0">
                <a:srgbClr val="000000">
                  <a:alpha val="39000"/>
                </a:srgbClr>
              </a:outerShdw>
            </a:effectLst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Georgia"/>
                  <a:ea typeface="Georgia"/>
                  <a:cs typeface="Georgia"/>
                  <a:sym typeface="Georgia"/>
                </a:rPr>
                <a:t>(State)</a:t>
              </a:r>
              <a:endParaRPr sz="1200">
                <a:latin typeface="Georgia"/>
                <a:ea typeface="Georgia"/>
                <a:cs typeface="Georgia"/>
                <a:sym typeface="Georgia"/>
              </a:endParaRPr>
            </a:p>
          </p:txBody>
        </p:sp>
        <p:grpSp>
          <p:nvGrpSpPr>
            <p:cNvPr id="162" name="Google Shape;190;p19">
              <a:extLst>
                <a:ext uri="{FF2B5EF4-FFF2-40B4-BE49-F238E27FC236}">
                  <a16:creationId xmlns:a16="http://schemas.microsoft.com/office/drawing/2014/main" id="{04D6BAEB-DD90-B64C-A943-222051D0D819}"/>
                </a:ext>
              </a:extLst>
            </p:cNvPr>
            <p:cNvGrpSpPr/>
            <p:nvPr/>
          </p:nvGrpSpPr>
          <p:grpSpPr>
            <a:xfrm>
              <a:off x="5568601" y="5025990"/>
              <a:ext cx="3184351" cy="1646522"/>
              <a:chOff x="3546271" y="1597666"/>
              <a:chExt cx="3184351" cy="1646522"/>
            </a:xfrm>
          </p:grpSpPr>
          <p:grpSp>
            <p:nvGrpSpPr>
              <p:cNvPr id="163" name="Google Shape;191;p19">
                <a:extLst>
                  <a:ext uri="{FF2B5EF4-FFF2-40B4-BE49-F238E27FC236}">
                    <a16:creationId xmlns:a16="http://schemas.microsoft.com/office/drawing/2014/main" id="{C0C71913-6DA3-464E-B829-9FC93B906C1C}"/>
                  </a:ext>
                </a:extLst>
              </p:cNvPr>
              <p:cNvGrpSpPr/>
              <p:nvPr/>
            </p:nvGrpSpPr>
            <p:grpSpPr>
              <a:xfrm>
                <a:off x="3546271" y="1597666"/>
                <a:ext cx="1440901" cy="1646522"/>
                <a:chOff x="3946621" y="1226578"/>
                <a:chExt cx="1440901" cy="1646522"/>
              </a:xfrm>
            </p:grpSpPr>
            <p:pic>
              <p:nvPicPr>
                <p:cNvPr id="168" name="Google Shape;192;p19">
                  <a:extLst>
                    <a:ext uri="{FF2B5EF4-FFF2-40B4-BE49-F238E27FC236}">
                      <a16:creationId xmlns:a16="http://schemas.microsoft.com/office/drawing/2014/main" id="{766D12D8-C1AE-824C-843B-14F563D5C890}"/>
                    </a:ext>
                  </a:extLst>
                </p:cNvPr>
                <p:cNvPicPr preferRelativeResize="0"/>
                <p:nvPr/>
              </p:nvPicPr>
              <p:blipFill>
                <a:blip r:embed="rId3">
                  <a:alphaModFix/>
                </a:blip>
                <a:stretch>
                  <a:fillRect/>
                </a:stretch>
              </p:blipFill>
              <p:spPr>
                <a:xfrm>
                  <a:off x="3946621" y="1226578"/>
                  <a:ext cx="1440901" cy="960596"/>
                </a:xfrm>
                <a:prstGeom prst="rect">
                  <a:avLst/>
                </a:prstGeom>
                <a:noFill/>
                <a:ln>
                  <a:noFill/>
                </a:ln>
                <a:effectLst>
                  <a:outerShdw blurRad="285750" dist="114300" dir="5400000" algn="bl" rotWithShape="0">
                    <a:srgbClr val="000000">
                      <a:alpha val="25000"/>
                    </a:srgbClr>
                  </a:outerShdw>
                </a:effectLst>
              </p:spPr>
            </p:pic>
            <p:sp>
              <p:nvSpPr>
                <p:cNvPr id="169" name="Google Shape;193;p19">
                  <a:extLst>
                    <a:ext uri="{FF2B5EF4-FFF2-40B4-BE49-F238E27FC236}">
                      <a16:creationId xmlns:a16="http://schemas.microsoft.com/office/drawing/2014/main" id="{6F3BFEA1-D5BD-FE46-9A5F-2DFB373AD6B4}"/>
                    </a:ext>
                  </a:extLst>
                </p:cNvPr>
                <p:cNvSpPr/>
                <p:nvPr/>
              </p:nvSpPr>
              <p:spPr>
                <a:xfrm>
                  <a:off x="4324625" y="2490900"/>
                  <a:ext cx="585300" cy="382200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ffectLst>
                  <a:outerShdw blurRad="271463" dist="76200" dir="5400000" algn="bl" rotWithShape="0">
                    <a:srgbClr val="000000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700">
                      <a:solidFill>
                        <a:srgbClr val="0070C0"/>
                      </a:solidFill>
                      <a:latin typeface="Courier" pitchFamily="2" charset="0"/>
                      <a:ea typeface="Roboto Mono"/>
                      <a:cs typeface="Roboto Mono"/>
                      <a:sym typeface="Roboto Mono"/>
                    </a:rPr>
                    <a:t>var0</a:t>
                  </a:r>
                  <a:endParaRPr sz="700">
                    <a:solidFill>
                      <a:srgbClr val="0070C0"/>
                    </a:solidFill>
                    <a:latin typeface="Courier" pitchFamily="2" charset="0"/>
                    <a:ea typeface="Roboto Mono"/>
                    <a:cs typeface="Roboto Mono"/>
                    <a:sym typeface="Roboto Mono"/>
                  </a:endParaRPr>
                </a:p>
              </p:txBody>
            </p:sp>
            <p:cxnSp>
              <p:nvCxnSpPr>
                <p:cNvPr id="170" name="Google Shape;194;p19">
                  <a:extLst>
                    <a:ext uri="{FF2B5EF4-FFF2-40B4-BE49-F238E27FC236}">
                      <a16:creationId xmlns:a16="http://schemas.microsoft.com/office/drawing/2014/main" id="{52622905-A0D3-A74B-BBC1-9065F2462FAE}"/>
                    </a:ext>
                  </a:extLst>
                </p:cNvPr>
                <p:cNvCxnSpPr>
                  <a:stCxn id="169" idx="0"/>
                </p:cNvCxnSpPr>
                <p:nvPr/>
              </p:nvCxnSpPr>
              <p:spPr>
                <a:xfrm rot="10800000" flipH="1">
                  <a:off x="4617275" y="1816800"/>
                  <a:ext cx="233100" cy="6741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cxnSp>
          </p:grpSp>
          <p:grpSp>
            <p:nvGrpSpPr>
              <p:cNvPr id="164" name="Google Shape;195;p19">
                <a:extLst>
                  <a:ext uri="{FF2B5EF4-FFF2-40B4-BE49-F238E27FC236}">
                    <a16:creationId xmlns:a16="http://schemas.microsoft.com/office/drawing/2014/main" id="{C8837BB1-1F8E-8346-8671-308C42C03704}"/>
                  </a:ext>
                </a:extLst>
              </p:cNvPr>
              <p:cNvGrpSpPr/>
              <p:nvPr/>
            </p:nvGrpSpPr>
            <p:grpSpPr>
              <a:xfrm>
                <a:off x="5289721" y="1597666"/>
                <a:ext cx="1440901" cy="1646522"/>
                <a:chOff x="3946621" y="1226578"/>
                <a:chExt cx="1440901" cy="1646522"/>
              </a:xfrm>
            </p:grpSpPr>
            <p:pic>
              <p:nvPicPr>
                <p:cNvPr id="165" name="Google Shape;196;p19">
                  <a:extLst>
                    <a:ext uri="{FF2B5EF4-FFF2-40B4-BE49-F238E27FC236}">
                      <a16:creationId xmlns:a16="http://schemas.microsoft.com/office/drawing/2014/main" id="{5680AD9E-6CA6-B646-97D2-5CB7CC442B2B}"/>
                    </a:ext>
                  </a:extLst>
                </p:cNvPr>
                <p:cNvPicPr preferRelativeResize="0"/>
                <p:nvPr/>
              </p:nvPicPr>
              <p:blipFill>
                <a:blip r:embed="rId3">
                  <a:alphaModFix/>
                </a:blip>
                <a:stretch>
                  <a:fillRect/>
                </a:stretch>
              </p:blipFill>
              <p:spPr>
                <a:xfrm>
                  <a:off x="3946621" y="1226578"/>
                  <a:ext cx="1440901" cy="960596"/>
                </a:xfrm>
                <a:prstGeom prst="rect">
                  <a:avLst/>
                </a:prstGeom>
                <a:noFill/>
                <a:ln>
                  <a:noFill/>
                </a:ln>
                <a:effectLst>
                  <a:outerShdw blurRad="285750" dist="114300" dir="5400000" algn="bl" rotWithShape="0">
                    <a:srgbClr val="000000">
                      <a:alpha val="25000"/>
                    </a:srgbClr>
                  </a:outerShdw>
                </a:effectLst>
              </p:spPr>
            </p:pic>
            <p:sp>
              <p:nvSpPr>
                <p:cNvPr id="166" name="Google Shape;197;p19">
                  <a:extLst>
                    <a:ext uri="{FF2B5EF4-FFF2-40B4-BE49-F238E27FC236}">
                      <a16:creationId xmlns:a16="http://schemas.microsoft.com/office/drawing/2014/main" id="{9368FC4B-E35A-DB40-9902-D1383B4E0624}"/>
                    </a:ext>
                  </a:extLst>
                </p:cNvPr>
                <p:cNvSpPr/>
                <p:nvPr/>
              </p:nvSpPr>
              <p:spPr>
                <a:xfrm>
                  <a:off x="4324625" y="2490900"/>
                  <a:ext cx="585300" cy="382200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ffectLst>
                  <a:outerShdw blurRad="271463" dist="76200" dir="5400000" algn="bl" rotWithShape="0">
                    <a:srgbClr val="000000">
                      <a:alpha val="50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 sz="700">
                      <a:solidFill>
                        <a:srgbClr val="FF0000"/>
                      </a:solidFill>
                      <a:latin typeface="Courier" pitchFamily="2" charset="0"/>
                      <a:ea typeface="Roboto Mono"/>
                      <a:cs typeface="Roboto Mono"/>
                      <a:sym typeface="Roboto Mono"/>
                    </a:rPr>
                    <a:t>var1</a:t>
                  </a:r>
                  <a:endParaRPr sz="700">
                    <a:solidFill>
                      <a:srgbClr val="FF0000"/>
                    </a:solidFill>
                    <a:latin typeface="Courier" pitchFamily="2" charset="0"/>
                    <a:ea typeface="Roboto Mono"/>
                    <a:cs typeface="Roboto Mono"/>
                    <a:sym typeface="Roboto Mono"/>
                  </a:endParaRPr>
                </a:p>
              </p:txBody>
            </p:sp>
            <p:cxnSp>
              <p:nvCxnSpPr>
                <p:cNvPr id="167" name="Google Shape;198;p19">
                  <a:extLst>
                    <a:ext uri="{FF2B5EF4-FFF2-40B4-BE49-F238E27FC236}">
                      <a16:creationId xmlns:a16="http://schemas.microsoft.com/office/drawing/2014/main" id="{63B45A89-BD6E-B04E-8962-020DF1B51506}"/>
                    </a:ext>
                  </a:extLst>
                </p:cNvPr>
                <p:cNvCxnSpPr>
                  <a:stCxn id="166" idx="0"/>
                </p:cNvCxnSpPr>
                <p:nvPr/>
              </p:nvCxnSpPr>
              <p:spPr>
                <a:xfrm rot="10800000" flipH="1">
                  <a:off x="4617275" y="1774800"/>
                  <a:ext cx="454200" cy="7161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chemeClr val="dk2"/>
                  </a:solidFill>
                  <a:prstDash val="solid"/>
                  <a:round/>
                  <a:headEnd type="none" w="med" len="med"/>
                  <a:tailEnd type="triangle" w="med" len="med"/>
                </a:ln>
              </p:spPr>
            </p:cxnSp>
          </p:grpSp>
        </p:grpSp>
        <p:cxnSp>
          <p:nvCxnSpPr>
            <p:cNvPr id="171" name="Google Shape;199;p19">
              <a:extLst>
                <a:ext uri="{FF2B5EF4-FFF2-40B4-BE49-F238E27FC236}">
                  <a16:creationId xmlns:a16="http://schemas.microsoft.com/office/drawing/2014/main" id="{A1D91990-4730-ED4F-96D2-DF6B4DC15A4C}"/>
                </a:ext>
              </a:extLst>
            </p:cNvPr>
            <p:cNvCxnSpPr>
              <a:endCxn id="172" idx="1"/>
            </p:cNvCxnSpPr>
            <p:nvPr/>
          </p:nvCxnSpPr>
          <p:spPr>
            <a:xfrm>
              <a:off x="9155655" y="6000074"/>
              <a:ext cx="2886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72" name="Google Shape;200;p19">
              <a:extLst>
                <a:ext uri="{FF2B5EF4-FFF2-40B4-BE49-F238E27FC236}">
                  <a16:creationId xmlns:a16="http://schemas.microsoft.com/office/drawing/2014/main" id="{F8A505EA-55F1-3F48-81C7-3C8C749EAFC8}"/>
                </a:ext>
              </a:extLst>
            </p:cNvPr>
            <p:cNvSpPr/>
            <p:nvPr/>
          </p:nvSpPr>
          <p:spPr>
            <a:xfrm>
              <a:off x="9444255" y="5755724"/>
              <a:ext cx="1440900" cy="4887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  <a:effectLst>
              <a:outerShdw blurRad="300038" dist="57150" dir="5400000" algn="bl" rotWithShape="0">
                <a:srgbClr val="000000">
                  <a:alpha val="3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dk1"/>
                  </a:solidFill>
                  <a:latin typeface="Georgia"/>
                  <a:ea typeface="Georgia"/>
                  <a:cs typeface="Georgia"/>
                  <a:sym typeface="Georgia"/>
                </a:rPr>
                <a:t>1</a:t>
              </a:r>
              <a:endParaRPr sz="1200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dk1"/>
                  </a:solidFill>
                  <a:latin typeface="Georgia"/>
                  <a:ea typeface="Georgia"/>
                  <a:cs typeface="Georgia"/>
                  <a:sym typeface="Georgia"/>
                </a:rPr>
                <a:t>(Reward)</a:t>
              </a:r>
              <a:endParaRPr sz="1200" dirty="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0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Q-Network Architecture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136B250F-029A-0D4E-9A0F-8214F261CC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09873" y="981189"/>
            <a:ext cx="3978693" cy="2984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0357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B127FAB3-D4D3-AF46-91ED-821BCE49B9DC}"/>
              </a:ext>
            </a:extLst>
          </p:cNvPr>
          <p:cNvGrpSpPr/>
          <p:nvPr/>
        </p:nvGrpSpPr>
        <p:grpSpPr>
          <a:xfrm>
            <a:off x="195638" y="1571900"/>
            <a:ext cx="8752700" cy="2392200"/>
            <a:chOff x="195638" y="1571900"/>
            <a:chExt cx="8752700" cy="2392200"/>
          </a:xfrm>
        </p:grpSpPr>
        <p:cxnSp>
          <p:nvCxnSpPr>
            <p:cNvPr id="210" name="Google Shape;210;p21"/>
            <p:cNvCxnSpPr/>
            <p:nvPr/>
          </p:nvCxnSpPr>
          <p:spPr>
            <a:xfrm>
              <a:off x="3375175" y="2918825"/>
              <a:ext cx="11775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211" name="Google Shape;211;p21"/>
            <p:cNvSpPr/>
            <p:nvPr/>
          </p:nvSpPr>
          <p:spPr>
            <a:xfrm>
              <a:off x="2985000" y="2279450"/>
              <a:ext cx="3591600" cy="977100"/>
            </a:xfrm>
            <a:prstGeom prst="roundRect">
              <a:avLst>
                <a:gd name="adj" fmla="val 16667"/>
              </a:avLst>
            </a:prstGeom>
            <a:solidFill>
              <a:srgbClr val="D0E0E3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Georgia"/>
                <a:ea typeface="Georgia"/>
                <a:cs typeface="Georgia"/>
                <a:sym typeface="Georgia"/>
              </a:endParaRPr>
            </a:p>
          </p:txBody>
        </p:sp>
        <p:sp>
          <p:nvSpPr>
            <p:cNvPr id="212" name="Google Shape;212;p21"/>
            <p:cNvSpPr/>
            <p:nvPr/>
          </p:nvSpPr>
          <p:spPr>
            <a:xfrm>
              <a:off x="3205650" y="2523650"/>
              <a:ext cx="1440900" cy="4887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  <a:effectLst>
              <a:outerShdw blurRad="300038" dist="57150" dir="5400000" algn="bl" rotWithShape="0">
                <a:srgbClr val="000000">
                  <a:alpha val="3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latin typeface="Georgia"/>
                  <a:ea typeface="Georgia"/>
                  <a:cs typeface="Georgia"/>
                  <a:sym typeface="Georgia"/>
                </a:rPr>
                <a:t>GNN Encoder</a:t>
              </a:r>
              <a:endParaRPr sz="1200" dirty="0">
                <a:latin typeface="Georgia"/>
                <a:ea typeface="Georgia"/>
                <a:cs typeface="Georgia"/>
                <a:sym typeface="Georgia"/>
              </a:endParaRPr>
            </a:p>
          </p:txBody>
        </p:sp>
        <p:sp>
          <p:nvSpPr>
            <p:cNvPr id="213" name="Google Shape;213;p21"/>
            <p:cNvSpPr/>
            <p:nvPr/>
          </p:nvSpPr>
          <p:spPr>
            <a:xfrm>
              <a:off x="4915150" y="2523650"/>
              <a:ext cx="1440900" cy="4887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  <a:effectLst>
              <a:outerShdw blurRad="300038" dist="57150" dir="5400000" algn="bl" rotWithShape="0">
                <a:srgbClr val="000000">
                  <a:alpha val="3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Georgia"/>
                  <a:ea typeface="Georgia"/>
                  <a:cs typeface="Georgia"/>
                  <a:sym typeface="Georgia"/>
                </a:rPr>
                <a:t>LSTM Decoder</a:t>
              </a:r>
              <a:endParaRPr sz="1200">
                <a:latin typeface="Georgia"/>
                <a:ea typeface="Georgia"/>
                <a:cs typeface="Georgia"/>
                <a:sym typeface="Georgia"/>
              </a:endParaRPr>
            </a:p>
          </p:txBody>
        </p:sp>
        <p:cxnSp>
          <p:nvCxnSpPr>
            <p:cNvPr id="214" name="Google Shape;214;p21"/>
            <p:cNvCxnSpPr>
              <a:stCxn id="212" idx="3"/>
              <a:endCxn id="213" idx="1"/>
            </p:cNvCxnSpPr>
            <p:nvPr/>
          </p:nvCxnSpPr>
          <p:spPr>
            <a:xfrm>
              <a:off x="4646550" y="2768000"/>
              <a:ext cx="2685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215" name="Google Shape;215;p21"/>
            <p:cNvSpPr/>
            <p:nvPr/>
          </p:nvSpPr>
          <p:spPr>
            <a:xfrm>
              <a:off x="195638" y="1571900"/>
              <a:ext cx="2650500" cy="23922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  <a:effectLst>
              <a:outerShdw blurRad="300038" dist="57150" dir="5400000" algn="bl" rotWithShape="0">
                <a:srgbClr val="000000">
                  <a:alpha val="3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en-US" sz="1200" dirty="0">
                <a:latin typeface="Georgia"/>
                <a:ea typeface="Georgia"/>
                <a:cs typeface="Georgia"/>
                <a:sym typeface="Georgia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latin typeface="Georgia"/>
                <a:ea typeface="Georgia"/>
                <a:cs typeface="Georgia"/>
                <a:sym typeface="Georgia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latin typeface="Georgia"/>
                <a:ea typeface="Georgia"/>
                <a:cs typeface="Georgia"/>
                <a:sym typeface="Georgia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latin typeface="Georgia"/>
                <a:ea typeface="Georgia"/>
                <a:cs typeface="Georgia"/>
                <a:sym typeface="Georgia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latin typeface="Georgia"/>
                <a:ea typeface="Georgia"/>
                <a:cs typeface="Georgia"/>
                <a:sym typeface="Georgia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latin typeface="Georgia"/>
                <a:ea typeface="Georgia"/>
                <a:cs typeface="Georgia"/>
                <a:sym typeface="Georgia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latin typeface="Georgia"/>
                <a:ea typeface="Georgia"/>
                <a:cs typeface="Georgia"/>
                <a:sym typeface="Georgia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latin typeface="Georgia"/>
                <a:ea typeface="Georgia"/>
                <a:cs typeface="Georgia"/>
                <a:sym typeface="Georgia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latin typeface="Georgia"/>
                <a:ea typeface="Georgia"/>
                <a:cs typeface="Georgia"/>
                <a:sym typeface="Georgia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latin typeface="Georgia"/>
                <a:ea typeface="Georgia"/>
                <a:cs typeface="Georgia"/>
                <a:sym typeface="Georgia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latin typeface="Georgia"/>
                <a:ea typeface="Georgia"/>
                <a:cs typeface="Georgia"/>
                <a:sym typeface="Georgia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latin typeface="Georgia"/>
                  <a:ea typeface="Georgia"/>
                  <a:cs typeface="Georgia"/>
                  <a:sym typeface="Georgia"/>
                </a:rPr>
                <a:t>State</a:t>
              </a:r>
              <a:endParaRPr sz="1200" dirty="0">
                <a:latin typeface="Georgia"/>
                <a:ea typeface="Georgia"/>
                <a:cs typeface="Georgia"/>
                <a:sym typeface="Georgia"/>
              </a:endParaRPr>
            </a:p>
          </p:txBody>
        </p:sp>
        <p:cxnSp>
          <p:nvCxnSpPr>
            <p:cNvPr id="216" name="Google Shape;216;p21"/>
            <p:cNvCxnSpPr>
              <a:stCxn id="215" idx="3"/>
              <a:endCxn id="212" idx="1"/>
            </p:cNvCxnSpPr>
            <p:nvPr/>
          </p:nvCxnSpPr>
          <p:spPr>
            <a:xfrm>
              <a:off x="2846138" y="2768000"/>
              <a:ext cx="3594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217" name="Google Shape;217;p21"/>
            <p:cNvCxnSpPr>
              <a:stCxn id="213" idx="3"/>
              <a:endCxn id="218" idx="1"/>
            </p:cNvCxnSpPr>
            <p:nvPr/>
          </p:nvCxnSpPr>
          <p:spPr>
            <a:xfrm>
              <a:off x="6356050" y="2768000"/>
              <a:ext cx="3594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218" name="Google Shape;218;p21"/>
            <p:cNvSpPr/>
            <p:nvPr/>
          </p:nvSpPr>
          <p:spPr>
            <a:xfrm>
              <a:off x="6715438" y="2471150"/>
              <a:ext cx="2232900" cy="5937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  <a:effectLst>
              <a:outerShdw blurRad="300038" dist="57150" dir="5400000" algn="bl" rotWithShape="0">
                <a:srgbClr val="000000">
                  <a:alpha val="3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latin typeface="Georgia"/>
                  <a:ea typeface="Georgia"/>
                  <a:cs typeface="Georgia"/>
                  <a:sym typeface="Georgia"/>
                </a:rPr>
                <a:t>[0.95, …, 1.20]</a:t>
              </a:r>
              <a:endParaRPr sz="1200" dirty="0">
                <a:latin typeface="Georgia"/>
                <a:ea typeface="Georgia"/>
                <a:cs typeface="Georgia"/>
                <a:sym typeface="Georgia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latin typeface="Georgia"/>
                  <a:ea typeface="Georgia"/>
                  <a:cs typeface="Georgia"/>
                  <a:sym typeface="Georgia"/>
                </a:rPr>
                <a:t>(Q-Values)</a:t>
              </a:r>
              <a:endParaRPr sz="1200" dirty="0">
                <a:latin typeface="Georgia"/>
                <a:ea typeface="Georgia"/>
                <a:cs typeface="Georgia"/>
                <a:sym typeface="Georgia"/>
              </a:endParaRPr>
            </a:p>
          </p:txBody>
        </p:sp>
        <p:pic>
          <p:nvPicPr>
            <p:cNvPr id="4" name="Graphic 3">
              <a:extLst>
                <a:ext uri="{FF2B5EF4-FFF2-40B4-BE49-F238E27FC236}">
                  <a16:creationId xmlns:a16="http://schemas.microsoft.com/office/drawing/2014/main" id="{B9CE9634-0522-FB41-B3D9-18021E7414B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36829" y="1883025"/>
              <a:ext cx="2359933" cy="176995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</TotalTime>
  <Words>301</Words>
  <Application>Microsoft Macintosh PowerPoint</Application>
  <PresentationFormat>On-screen Show (16:9)</PresentationFormat>
  <Paragraphs>90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Courier</vt:lpstr>
      <vt:lpstr>Georgia</vt:lpstr>
      <vt:lpstr>Simple Light</vt:lpstr>
      <vt:lpstr>Motivating Example</vt:lpstr>
      <vt:lpstr>PowerPoint Presentation</vt:lpstr>
      <vt:lpstr>Neurosymbolic Synthesis Algorithm</vt:lpstr>
      <vt:lpstr>PowerPoint Presentation</vt:lpstr>
      <vt:lpstr>Q-Network Architecture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Motivating Example</dc:title>
  <cp:lastModifiedBy>Bastani, Osbert</cp:lastModifiedBy>
  <cp:revision>32</cp:revision>
  <dcterms:modified xsi:type="dcterms:W3CDTF">2020-02-06T21:08:25Z</dcterms:modified>
</cp:coreProperties>
</file>